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90" r:id="rId3"/>
    <p:sldId id="395" r:id="rId4"/>
    <p:sldId id="396" r:id="rId5"/>
    <p:sldId id="397" r:id="rId6"/>
    <p:sldId id="359" r:id="rId7"/>
    <p:sldId id="436" r:id="rId8"/>
    <p:sldId id="358" r:id="rId9"/>
    <p:sldId id="393" r:id="rId10"/>
    <p:sldId id="411" r:id="rId11"/>
    <p:sldId id="431" r:id="rId12"/>
    <p:sldId id="398" r:id="rId13"/>
    <p:sldId id="417" r:id="rId14"/>
    <p:sldId id="399" r:id="rId15"/>
    <p:sldId id="404" r:id="rId16"/>
    <p:sldId id="403" r:id="rId17"/>
    <p:sldId id="412" r:id="rId18"/>
    <p:sldId id="392" r:id="rId19"/>
    <p:sldId id="400" r:id="rId20"/>
    <p:sldId id="402" r:id="rId21"/>
    <p:sldId id="401" r:id="rId22"/>
    <p:sldId id="432" r:id="rId23"/>
    <p:sldId id="405" r:id="rId24"/>
    <p:sldId id="357" r:id="rId25"/>
    <p:sldId id="406" r:id="rId26"/>
    <p:sldId id="413" r:id="rId27"/>
    <p:sldId id="415" r:id="rId28"/>
    <p:sldId id="416" r:id="rId29"/>
    <p:sldId id="418" r:id="rId30"/>
    <p:sldId id="410" r:id="rId31"/>
    <p:sldId id="407" r:id="rId32"/>
    <p:sldId id="408" r:id="rId33"/>
    <p:sldId id="409" r:id="rId34"/>
    <p:sldId id="433" r:id="rId35"/>
    <p:sldId id="414" r:id="rId36"/>
    <p:sldId id="419" r:id="rId37"/>
    <p:sldId id="360" r:id="rId38"/>
    <p:sldId id="361" r:id="rId39"/>
    <p:sldId id="434" r:id="rId40"/>
    <p:sldId id="420" r:id="rId41"/>
    <p:sldId id="422" r:id="rId42"/>
    <p:sldId id="421" r:id="rId43"/>
    <p:sldId id="423" r:id="rId44"/>
    <p:sldId id="424" r:id="rId45"/>
    <p:sldId id="425" r:id="rId46"/>
    <p:sldId id="362" r:id="rId47"/>
    <p:sldId id="426" r:id="rId48"/>
    <p:sldId id="363" r:id="rId49"/>
    <p:sldId id="364" r:id="rId50"/>
    <p:sldId id="365" r:id="rId51"/>
    <p:sldId id="366" r:id="rId52"/>
    <p:sldId id="368" r:id="rId53"/>
    <p:sldId id="367" r:id="rId54"/>
    <p:sldId id="435" r:id="rId55"/>
    <p:sldId id="430" r:id="rId56"/>
    <p:sldId id="369" r:id="rId57"/>
    <p:sldId id="370" r:id="rId58"/>
    <p:sldId id="428" r:id="rId59"/>
    <p:sldId id="427" r:id="rId60"/>
    <p:sldId id="372" r:id="rId61"/>
    <p:sldId id="429" r:id="rId62"/>
    <p:sldId id="371" r:id="rId63"/>
    <p:sldId id="437" r:id="rId64"/>
    <p:sldId id="374" r:id="rId65"/>
    <p:sldId id="373" r:id="rId66"/>
    <p:sldId id="375" r:id="rId67"/>
    <p:sldId id="376" r:id="rId68"/>
    <p:sldId id="438" r:id="rId69"/>
    <p:sldId id="439" r:id="rId70"/>
    <p:sldId id="440" r:id="rId71"/>
    <p:sldId id="441" r:id="rId72"/>
    <p:sldId id="442" r:id="rId73"/>
    <p:sldId id="444" r:id="rId74"/>
    <p:sldId id="443" r:id="rId7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D26C-66DD-6647-4F35-AF8C306AB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C1B2A-E763-8B26-8F80-7C817F1EB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DDC9A-BC0A-BEF9-C197-10873027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15/07/2023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2997F-3025-6421-5AC9-404A3FF62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7E7FE-10B0-0ACB-8E0E-34280BB37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326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DBAD6-C8C7-BFD9-6D6B-7BBFE1A8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5BF572-1C41-0986-972E-AAE80BD61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4D38F-1930-5869-C568-F8755CDE9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15/07/2023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06838-3420-BE6C-5907-35EC74EF9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BCC39-B5DB-80E4-1FBC-150E8FD55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395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BC7CE5-5D47-F4C3-501C-8B5A2B8052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6F0A2-0FD3-8841-2A69-BD1C3C2EE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AD09E-9D26-EC10-F6CB-4E671255D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15/07/2023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74FE6-C4A1-C622-1614-B1E92035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458A2-6CC1-C2D2-8D86-0A6F672C3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35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712EF-5C42-6C95-3489-06BF6BD4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91020-5279-2C1D-1BAD-BD001832C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533BA-5BB5-05FF-B190-E100F438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15/07/2023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CEB21-EECB-00DD-A536-B75088B3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D1521-E9AF-16AA-1884-DD4485C09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594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F9DC7-DFEA-C15A-61A9-0BB773950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9CDF5-4210-8BEC-DAEA-625785D31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55A3C-3E0E-126E-62D4-BCEC0C4E4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15/07/2023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8700B-D867-E7DD-59ED-B8B92D8B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63ED-1A45-949E-811D-D8C3B5468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829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81D7-7F7E-7CFB-5D93-39901B173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E22DC-CEB8-C7CE-7737-F7B36903C5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0D5B8-49E5-D1EF-590B-AAA1F7CF2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A1FEE-4FF5-B12C-F86C-473BE179F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15/07/2023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2BCD0A-25D3-A788-84F5-4131ACF18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AFFE8-40B4-D2BF-090E-EED458793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3540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B597-0A11-2AA7-448D-E0366D86E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CC2A0-A085-29E6-25BD-B6F63863E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45371-FE1B-5710-AB79-36CFD20C4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71B34-5AB3-E53F-9F4D-D5FAA33292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EA7509-0839-F01B-D238-D1E0B95BA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13E823-E3C7-12F6-A133-59E89FEC1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15/07/2023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5C7D8-5CB2-0A4F-1FBE-E72D01F14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DEC11A-0C77-FA10-3AF9-572DC805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37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A2915-875C-2514-5102-B1134E80E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79B91D-BF4B-B4E8-EA82-0896C6ECF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15/07/2023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8D3F1-E6A9-6E63-0FBE-67C3A39E6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248D2-8F74-0C66-C489-71B9784C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668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B2711-8020-1BA1-0861-264DD57FD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15/07/2023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DA682-73E0-4BB1-DE71-314E87835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1E31C-8203-6FA6-78A4-4378912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088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1AC0-AEEE-3C22-E884-69695F2F6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E31B6-E5FA-CA5A-24DD-D49C0A0D8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83434-C372-064E-2A10-4E0CC5C6F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60E7B-CFBE-9D33-7A4C-227C0BF56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15/07/2023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6BA3C-A711-EC61-6650-BA85EE36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9B665-6D56-E608-C38B-DEBE66C20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494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DDC36-C33B-38B6-971F-C8BD85A5F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04E9E5-619B-C5F8-E88F-E9722A6F5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DECECF-55D1-7A8D-346F-0F0A0B6BA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C287F-2867-E0C3-F1A6-79F7D094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15/07/2023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08E4D8-40C3-68D4-C9BE-A22BF8370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9F777-42BA-8E3B-E2DD-233D50D6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595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2598B5-6EAD-071E-0597-EE0B233BE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BFB5D-CA12-6BA7-12CB-BFEDF6881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46B93-CDF5-8189-9ADA-5A61A2EA60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789FF-ACCD-436E-9864-D1D02C2870CB}" type="datetimeFigureOut">
              <a:rPr lang="fr-FR" smtClean="0"/>
              <a:t>15/07/2023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64351-7EA7-38C3-A24E-7609EFE48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9D64B-8BF4-D877-A477-DC7532175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62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rnaud.nauwynck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88.png"/><Relationship Id="rId4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73E4C-96E6-262F-817E-67E3FF855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5300"/>
            <a:ext cx="12192000" cy="4052888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Angular</a:t>
            </a:r>
            <a:r>
              <a:rPr lang="fr-FR" dirty="0"/>
              <a:t> Demos</a:t>
            </a:r>
            <a:br>
              <a:rPr lang="fr-FR" dirty="0"/>
            </a:br>
            <a:r>
              <a:rPr lang="fr-FR" dirty="0" err="1"/>
              <a:t>Core</a:t>
            </a:r>
            <a:r>
              <a:rPr lang="fr-FR" dirty="0"/>
              <a:t> Dynamic </a:t>
            </a:r>
            <a:r>
              <a:rPr lang="fr-FR" dirty="0" err="1"/>
              <a:t>Features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{{ </a:t>
            </a:r>
            <a:r>
              <a:rPr lang="fr-FR" dirty="0" err="1"/>
              <a:t>expr</a:t>
            </a:r>
            <a:r>
              <a:rPr lang="fr-FR" dirty="0"/>
              <a:t> }}, *</a:t>
            </a:r>
            <a:r>
              <a:rPr lang="fr-FR" dirty="0" err="1"/>
              <a:t>ngFor</a:t>
            </a:r>
            <a:r>
              <a:rPr lang="fr-FR" dirty="0"/>
              <a:t>, *</a:t>
            </a:r>
            <a:r>
              <a:rPr lang="fr-FR" dirty="0" err="1"/>
              <a:t>ngIf</a:t>
            </a:r>
            <a:br>
              <a:rPr lang="fr-FR" dirty="0"/>
            </a:br>
            <a:r>
              <a:rPr lang="fr-FR" dirty="0"/>
              <a:t>@Component … @Input @Output</a:t>
            </a:r>
            <a:br>
              <a:rPr lang="fr-FR" dirty="0"/>
            </a:br>
            <a:r>
              <a:rPr lang="fr-FR" dirty="0"/>
              <a:t>Chrome Debugger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C0D11FB-79B7-C615-0A08-48B59325B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2624" y="4762500"/>
            <a:ext cx="11406752" cy="2095500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arnaud.nauwynck@gmail.com</a:t>
            </a:r>
            <a:endParaRPr lang="fr-FR" dirty="0"/>
          </a:p>
          <a:p>
            <a:r>
              <a:rPr lang="fr-FR" dirty="0"/>
              <a:t>Course </a:t>
            </a:r>
            <a:r>
              <a:rPr lang="fr-FR" dirty="0" err="1"/>
              <a:t>Esilv</a:t>
            </a:r>
            <a:r>
              <a:rPr lang="fr-FR" dirty="0"/>
              <a:t> 2023</a:t>
            </a:r>
          </a:p>
          <a:p>
            <a:r>
              <a:rPr lang="fr-FR" dirty="0"/>
              <a:t>This document: </a:t>
            </a:r>
            <a:br>
              <a:rPr lang="fr-FR" dirty="0"/>
            </a:br>
            <a:r>
              <a:rPr lang="fr-FR" dirty="0"/>
              <a:t>https://github.com/Arnaud-Nauwynck/presentations/web/</a:t>
            </a:r>
            <a:br>
              <a:rPr lang="fr-FR" dirty="0"/>
            </a:br>
            <a:r>
              <a:rPr lang="fr-FR" dirty="0"/>
              <a:t>angular-demos-2-ngFor-ngIf-component.pdf</a:t>
            </a:r>
          </a:p>
        </p:txBody>
      </p:sp>
    </p:spTree>
    <p:extLst>
      <p:ext uri="{BB962C8B-B14F-4D97-AF65-F5344CB8AC3E}">
        <p14:creationId xmlns:p14="http://schemas.microsoft.com/office/powerpoint/2010/main" val="3401581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CEB0-8614-B898-B33C-30299E44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*</a:t>
            </a:r>
            <a:r>
              <a:rPr lang="fr-FR" dirty="0" err="1"/>
              <a:t>ngFor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5254F-182F-0CBE-40A4-9088D2BFF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38" y="1000916"/>
            <a:ext cx="10881011" cy="3628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D5B2A-B0D6-0321-8F6F-8E63717E498C}"/>
              </a:ext>
            </a:extLst>
          </p:cNvPr>
          <p:cNvSpPr txBox="1"/>
          <p:nvPr/>
        </p:nvSpPr>
        <p:spPr>
          <a:xfrm>
            <a:off x="938213" y="5167312"/>
            <a:ext cx="4545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Local variable </a:t>
            </a:r>
            <a:r>
              <a:rPr lang="fr-FR" sz="2400" dirty="0" err="1"/>
              <a:t>aliases</a:t>
            </a:r>
            <a:r>
              <a:rPr lang="fr-FR" sz="2400" dirty="0"/>
              <a:t>:</a:t>
            </a:r>
          </a:p>
          <a:p>
            <a:r>
              <a:rPr lang="fr-FR" sz="2400" dirty="0"/>
              <a:t>Index, count, first / last, </a:t>
            </a:r>
            <a:r>
              <a:rPr lang="fr-FR" sz="2400" dirty="0" err="1"/>
              <a:t>even</a:t>
            </a:r>
            <a:r>
              <a:rPr lang="fr-FR" sz="2400" dirty="0"/>
              <a:t> / </a:t>
            </a:r>
            <a:r>
              <a:rPr lang="fr-FR" sz="2400" dirty="0" err="1"/>
              <a:t>odd</a:t>
            </a:r>
            <a:endParaRPr lang="fr-F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978F0-9450-0B7B-73A1-3FD7A23C0351}"/>
              </a:ext>
            </a:extLst>
          </p:cNvPr>
          <p:cNvSpPr txBox="1"/>
          <p:nvPr/>
        </p:nvSpPr>
        <p:spPr>
          <a:xfrm>
            <a:off x="6672263" y="5121145"/>
            <a:ext cx="50143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trackBy</a:t>
            </a:r>
            <a:r>
              <a:rPr lang="fr-FR" sz="2400" dirty="0"/>
              <a:t>:</a:t>
            </a:r>
          </a:p>
          <a:p>
            <a:r>
              <a:rPr lang="fr-FR" sz="2400" dirty="0"/>
              <a:t>For </a:t>
            </a:r>
            <a:r>
              <a:rPr lang="fr-FR" sz="2400" dirty="0" err="1"/>
              <a:t>incremental</a:t>
            </a:r>
            <a:r>
              <a:rPr lang="fr-FR" sz="2400" dirty="0"/>
              <a:t> </a:t>
            </a:r>
            <a:r>
              <a:rPr lang="fr-FR" sz="2400" dirty="0" err="1"/>
              <a:t>optims</a:t>
            </a:r>
            <a:r>
              <a:rPr lang="fr-FR" sz="2400" dirty="0"/>
              <a:t> and transitions</a:t>
            </a:r>
          </a:p>
        </p:txBody>
      </p:sp>
    </p:spTree>
    <p:extLst>
      <p:ext uri="{BB962C8B-B14F-4D97-AF65-F5344CB8AC3E}">
        <p14:creationId xmlns:p14="http://schemas.microsoft.com/office/powerpoint/2010/main" val="1724805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CE6F-3987-B87C-81AB-3DF59B77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34C7F-4482-C476-4BF8-4D3B3FE1B45B}"/>
              </a:ext>
            </a:extLst>
          </p:cNvPr>
          <p:cNvSpPr txBox="1"/>
          <p:nvPr/>
        </p:nvSpPr>
        <p:spPr>
          <a:xfrm>
            <a:off x="4119563" y="1866900"/>
            <a:ext cx="452983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templateHtml</a:t>
            </a:r>
            <a:r>
              <a:rPr lang="fr-FR" sz="3200" dirty="0"/>
              <a:t> {{ </a:t>
            </a:r>
            <a:r>
              <a:rPr lang="fr-FR" sz="3200" dirty="0" err="1"/>
              <a:t>expr</a:t>
            </a:r>
            <a:r>
              <a:rPr lang="fr-FR" sz="3200" dirty="0"/>
              <a:t> }}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ngFor</a:t>
            </a:r>
            <a:endParaRPr lang="fr-FR" sz="3200" dirty="0"/>
          </a:p>
          <a:p>
            <a:r>
              <a:rPr lang="fr-FR" sz="3200" dirty="0"/>
              <a:t>*</a:t>
            </a:r>
            <a:r>
              <a:rPr lang="fr-FR" sz="3200" dirty="0" err="1"/>
              <a:t>ngIf</a:t>
            </a:r>
            <a:endParaRPr lang="fr-FR" sz="3200" dirty="0"/>
          </a:p>
          <a:p>
            <a:r>
              <a:rPr lang="fr-FR" sz="3200" dirty="0"/>
              <a:t>Chrome Debugger</a:t>
            </a:r>
          </a:p>
          <a:p>
            <a:r>
              <a:rPr lang="fr-FR" sz="3200" dirty="0"/>
              <a:t>@Component</a:t>
            </a:r>
          </a:p>
          <a:p>
            <a:r>
              <a:rPr lang="fr-FR" sz="3200" dirty="0"/>
              <a:t>[] .. @Input </a:t>
            </a:r>
            <a:r>
              <a:rPr lang="fr-FR" sz="3200" dirty="0" err="1"/>
              <a:t>field</a:t>
            </a:r>
            <a:r>
              <a:rPr lang="fr-FR" sz="3200" dirty="0"/>
              <a:t> </a:t>
            </a:r>
          </a:p>
          <a:p>
            <a:r>
              <a:rPr lang="fr-FR" sz="3200" dirty="0"/>
              <a:t>() .. @Output </a:t>
            </a:r>
            <a:r>
              <a:rPr lang="fr-FR" sz="3200" dirty="0" err="1"/>
              <a:t>changed</a:t>
            </a:r>
            <a:endParaRPr lang="fr-FR" sz="3200" dirty="0"/>
          </a:p>
          <a:p>
            <a:r>
              <a:rPr lang="fr-FR" sz="3200" dirty="0"/>
              <a:t>[()] .. </a:t>
            </a:r>
            <a:r>
              <a:rPr lang="fr-FR" sz="3200" dirty="0" err="1"/>
              <a:t>Bidirectional</a:t>
            </a:r>
            <a:r>
              <a:rPr lang="fr-FR" sz="3200" dirty="0"/>
              <a:t> Binding</a:t>
            </a:r>
          </a:p>
          <a:p>
            <a:r>
              <a:rPr lang="fr-FR" sz="3200" dirty="0"/>
              <a:t>router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CE92345-3A02-D669-DD89-086F9A85C615}"/>
              </a:ext>
            </a:extLst>
          </p:cNvPr>
          <p:cNvSpPr/>
          <p:nvPr/>
        </p:nvSpPr>
        <p:spPr>
          <a:xfrm>
            <a:off x="3019425" y="3028950"/>
            <a:ext cx="9572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2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1C93-915A-8679-FFD5-D7D41DD10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422"/>
            <a:ext cx="10515600" cy="957263"/>
          </a:xfrm>
        </p:spPr>
        <p:txBody>
          <a:bodyPr/>
          <a:lstStyle/>
          <a:p>
            <a:pPr algn="ctr"/>
            <a:r>
              <a:rPr lang="fr-FR" dirty="0"/>
              <a:t>*</a:t>
            </a:r>
            <a:r>
              <a:rPr lang="fr-FR" dirty="0" err="1"/>
              <a:t>ngIf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33E90-1339-56D2-FA32-A93783249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029" y="1868432"/>
            <a:ext cx="4004428" cy="17558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0D7537-D768-F672-C130-42E8E44F0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465" y="2442749"/>
            <a:ext cx="3767264" cy="538181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57224FC1-2239-D7DC-3559-D14B7B073E9F}"/>
              </a:ext>
            </a:extLst>
          </p:cNvPr>
          <p:cNvSpPr/>
          <p:nvPr/>
        </p:nvSpPr>
        <p:spPr>
          <a:xfrm rot="19459341">
            <a:off x="5566132" y="3726763"/>
            <a:ext cx="364149" cy="6854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B13208C-3376-EC27-9A47-26A347D62479}"/>
              </a:ext>
            </a:extLst>
          </p:cNvPr>
          <p:cNvSpPr/>
          <p:nvPr/>
        </p:nvSpPr>
        <p:spPr>
          <a:xfrm rot="2279590">
            <a:off x="6400830" y="3726812"/>
            <a:ext cx="364149" cy="6854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B9B811-3AB5-66C5-0AEB-637BD0FDC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046" y="4640602"/>
            <a:ext cx="2941575" cy="6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97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1C93-915A-8679-FFD5-D7D41DD10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5"/>
            <a:ext cx="10515600" cy="9572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Result</a:t>
            </a:r>
            <a:r>
              <a:rPr lang="fr-FR" dirty="0"/>
              <a:t> *</a:t>
            </a:r>
            <a:r>
              <a:rPr lang="fr-FR" dirty="0" err="1"/>
              <a:t>ngIf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attribute</a:t>
            </a:r>
            <a:r>
              <a:rPr lang="fr-FR" dirty="0"/>
              <a:t> </a:t>
            </a:r>
            <a:r>
              <a:rPr lang="fr-FR" dirty="0" err="1"/>
              <a:t>removed</a:t>
            </a:r>
            <a:r>
              <a:rPr lang="fr-FR" dirty="0"/>
              <a:t>, comment </a:t>
            </a:r>
            <a:r>
              <a:rPr lang="fr-FR" dirty="0" err="1"/>
              <a:t>added</a:t>
            </a:r>
            <a:endParaRPr lang="fr-F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7BAA37-5D9F-37DA-252B-FAD5D6BFF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34" y="1726699"/>
            <a:ext cx="7341516" cy="45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25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FEFC4-9C29-04E1-BE24-E1A58D06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368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*</a:t>
            </a:r>
            <a:r>
              <a:rPr lang="fr-FR" dirty="0" err="1"/>
              <a:t>ngIf</a:t>
            </a:r>
            <a:r>
              <a:rPr lang="fr-FR" dirty="0"/>
              <a:t>  </a:t>
            </a:r>
            <a:r>
              <a:rPr lang="fr-FR" dirty="0" err="1"/>
              <a:t>when</a:t>
            </a:r>
            <a:r>
              <a:rPr lang="fr-FR" dirty="0"/>
              <a:t> false =&gt; NO content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6A992-52A2-9413-0D58-B84DE6FEC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185" y="1828801"/>
            <a:ext cx="6687129" cy="49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47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7445-0909-5F62-245D-42611402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*</a:t>
            </a:r>
            <a:r>
              <a:rPr lang="fr-FR" dirty="0" err="1"/>
              <a:t>ngIf</a:t>
            </a:r>
            <a:r>
              <a:rPr lang="fr-FR" dirty="0"/>
              <a:t> … ; </a:t>
            </a:r>
            <a:r>
              <a:rPr lang="fr-FR" dirty="0" err="1"/>
              <a:t>else</a:t>
            </a:r>
            <a:r>
              <a:rPr lang="fr-FR" dirty="0"/>
              <a:t> </a:t>
            </a:r>
            <a:r>
              <a:rPr lang="fr-FR" dirty="0" err="1"/>
              <a:t>contentTemplate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ng-template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D94F5-3D5C-BBF2-D30B-A3F56EC1E2DB}"/>
              </a:ext>
            </a:extLst>
          </p:cNvPr>
          <p:cNvSpPr txBox="1"/>
          <p:nvPr/>
        </p:nvSpPr>
        <p:spPr>
          <a:xfrm>
            <a:off x="1933575" y="1843089"/>
            <a:ext cx="8901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Solution 1 :  use </a:t>
            </a:r>
            <a:r>
              <a:rPr lang="fr-FR" sz="2400" dirty="0" err="1"/>
              <a:t>both</a:t>
            </a:r>
            <a:r>
              <a:rPr lang="fr-FR" sz="2400" dirty="0"/>
              <a:t>   *</a:t>
            </a:r>
            <a:r>
              <a:rPr lang="fr-FR" sz="2400" dirty="0" err="1"/>
              <a:t>ngIf</a:t>
            </a:r>
            <a:r>
              <a:rPr lang="fr-FR" sz="2400" dirty="0"/>
              <a:t>=« condition »   and  *</a:t>
            </a:r>
            <a:r>
              <a:rPr lang="fr-FR" sz="2400" dirty="0" err="1"/>
              <a:t>ngIf</a:t>
            </a:r>
            <a:r>
              <a:rPr lang="fr-FR" sz="2400" dirty="0"/>
              <a:t>=« </a:t>
            </a:r>
            <a:r>
              <a:rPr lang="fr-FR" sz="3600" b="1" dirty="0"/>
              <a:t>!</a:t>
            </a:r>
            <a:r>
              <a:rPr lang="fr-FR" sz="2400" dirty="0"/>
              <a:t> condition 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E813A-5AE9-D16F-D975-14DEE44C74C4}"/>
              </a:ext>
            </a:extLst>
          </p:cNvPr>
          <p:cNvSpPr txBox="1"/>
          <p:nvPr/>
        </p:nvSpPr>
        <p:spPr>
          <a:xfrm>
            <a:off x="1933575" y="2773803"/>
            <a:ext cx="3845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Solution 2 :  use </a:t>
            </a:r>
            <a:r>
              <a:rPr lang="fr-FR" sz="2400" dirty="0" err="1"/>
              <a:t>ng-template</a:t>
            </a:r>
            <a:r>
              <a:rPr lang="fr-FR" sz="2400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6FAC7-7B49-E873-BB40-4B9AFA773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756" y="3235468"/>
            <a:ext cx="7445894" cy="2629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ADE74D-A397-C547-8CEF-14CCB9F73377}"/>
              </a:ext>
            </a:extLst>
          </p:cNvPr>
          <p:cNvSpPr txBox="1"/>
          <p:nvPr/>
        </p:nvSpPr>
        <p:spPr>
          <a:xfrm>
            <a:off x="1933575" y="5991998"/>
            <a:ext cx="3595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Solution 3 :  use *</a:t>
            </a:r>
            <a:r>
              <a:rPr lang="fr-FR" sz="2400" dirty="0" err="1"/>
              <a:t>ngSwitch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131825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63F82-42FE-657D-53BD-72ED2688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787976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avoid</a:t>
            </a:r>
            <a:r>
              <a:rPr lang="fr-FR" dirty="0"/>
              <a:t> extra &lt;div&gt; on *</a:t>
            </a:r>
            <a:r>
              <a:rPr lang="fr-FR" dirty="0" err="1"/>
              <a:t>ngIf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multiple </a:t>
            </a:r>
            <a:r>
              <a:rPr lang="fr-FR" dirty="0" err="1"/>
              <a:t>elements</a:t>
            </a:r>
            <a:r>
              <a:rPr lang="fr-FR" dirty="0"/>
              <a:t> content 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7297D3-BBED-ED43-782A-F3A854156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8" y="2308190"/>
            <a:ext cx="3486430" cy="17945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64BB43-ABA9-06C2-0CE0-E535D9F53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659" y="4908481"/>
            <a:ext cx="3481890" cy="134782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0692981-7D6B-5B65-46EF-4DEC18CD695E}"/>
              </a:ext>
            </a:extLst>
          </p:cNvPr>
          <p:cNvSpPr/>
          <p:nvPr/>
        </p:nvSpPr>
        <p:spPr>
          <a:xfrm>
            <a:off x="5219701" y="2814050"/>
            <a:ext cx="762000" cy="3952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295FB7C-D1F9-F064-F593-B8D97B1464C1}"/>
              </a:ext>
            </a:extLst>
          </p:cNvPr>
          <p:cNvSpPr/>
          <p:nvPr/>
        </p:nvSpPr>
        <p:spPr>
          <a:xfrm>
            <a:off x="5272088" y="5333289"/>
            <a:ext cx="762000" cy="3952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96198A-DA1E-B998-C2A7-9AC5F1BC1EBA}"/>
              </a:ext>
            </a:extLst>
          </p:cNvPr>
          <p:cNvSpPr txBox="1"/>
          <p:nvPr/>
        </p:nvSpPr>
        <p:spPr>
          <a:xfrm>
            <a:off x="2208834" y="5359244"/>
            <a:ext cx="129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How to ???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D0C470-67A2-2E7A-5A74-CDD88A4BC99E}"/>
              </a:ext>
            </a:extLst>
          </p:cNvPr>
          <p:cNvSpPr txBox="1"/>
          <p:nvPr/>
        </p:nvSpPr>
        <p:spPr>
          <a:xfrm>
            <a:off x="4337672" y="4711909"/>
            <a:ext cx="2938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INSTEAD… </a:t>
            </a:r>
            <a:r>
              <a:rPr lang="fr-FR" b="1" dirty="0" err="1"/>
              <a:t>Expected</a:t>
            </a:r>
            <a:r>
              <a:rPr lang="fr-FR" dirty="0"/>
              <a:t> content: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9E2793-5623-6764-A663-0D104BB67EAF}"/>
              </a:ext>
            </a:extLst>
          </p:cNvPr>
          <p:cNvSpPr txBox="1"/>
          <p:nvPr/>
        </p:nvSpPr>
        <p:spPr>
          <a:xfrm>
            <a:off x="4704571" y="2205886"/>
            <a:ext cx="1633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Actual</a:t>
            </a:r>
            <a:r>
              <a:rPr lang="fr-FR" dirty="0"/>
              <a:t> content: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CE63AE-755F-0C39-790A-4A11760B9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459" y="2092565"/>
            <a:ext cx="3393703" cy="1838255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F27CCB81-305C-CFE9-5CA8-129A8C08E671}"/>
              </a:ext>
            </a:extLst>
          </p:cNvPr>
          <p:cNvSpPr/>
          <p:nvPr/>
        </p:nvSpPr>
        <p:spPr>
          <a:xfrm>
            <a:off x="7796214" y="3290300"/>
            <a:ext cx="1104900" cy="36707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DBDEB79-62A9-7D1F-9C17-FE09F0D5EAD8}"/>
              </a:ext>
            </a:extLst>
          </p:cNvPr>
          <p:cNvSpPr/>
          <p:nvPr/>
        </p:nvSpPr>
        <p:spPr>
          <a:xfrm>
            <a:off x="7762876" y="2347622"/>
            <a:ext cx="1104900" cy="36707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5323DE-A170-356A-3E6C-B1D4E71F577F}"/>
              </a:ext>
            </a:extLst>
          </p:cNvPr>
          <p:cNvSpPr txBox="1"/>
          <p:nvPr/>
        </p:nvSpPr>
        <p:spPr>
          <a:xfrm>
            <a:off x="8743950" y="3552319"/>
            <a:ext cx="33575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Possible </a:t>
            </a:r>
            <a:r>
              <a:rPr lang="fr-FR" sz="2800" dirty="0" err="1"/>
              <a:t>problems</a:t>
            </a:r>
            <a:r>
              <a:rPr lang="fr-FR" sz="2800" dirty="0"/>
              <a:t>: </a:t>
            </a:r>
          </a:p>
          <a:p>
            <a:r>
              <a:rPr lang="fr-FR" sz="2800" dirty="0"/>
              <a:t>CSS,  </a:t>
            </a:r>
            <a:r>
              <a:rPr lang="fr-FR" sz="2800" dirty="0" err="1"/>
              <a:t>divs</a:t>
            </a:r>
            <a:r>
              <a:rPr lang="fr-FR" sz="2800" dirty="0"/>
              <a:t> </a:t>
            </a:r>
            <a:r>
              <a:rPr lang="fr-FR" sz="2800" dirty="0" err="1"/>
              <a:t>overhead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57700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63F82-42FE-657D-53BD-72ED2688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&lt;</a:t>
            </a:r>
            <a:r>
              <a:rPr lang="fr-FR" dirty="0" err="1"/>
              <a:t>ng</a:t>
            </a:r>
            <a:r>
              <a:rPr lang="fr-FR" dirty="0"/>
              <a:t>-container *</a:t>
            </a:r>
            <a:r>
              <a:rPr lang="fr-FR" dirty="0" err="1"/>
              <a:t>ngIf</a:t>
            </a:r>
            <a:r>
              <a:rPr lang="fr-FR" dirty="0"/>
              <a:t>=..&gt;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64EF0-F237-740D-B953-23EF4E637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77" y="2686954"/>
            <a:ext cx="5105524" cy="1966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C8832F-EB8E-25D2-D9B4-A930B5DB2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966" y="2686954"/>
            <a:ext cx="5287982" cy="174692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6823292-E40B-245B-FBA8-999B1D63CE24}"/>
              </a:ext>
            </a:extLst>
          </p:cNvPr>
          <p:cNvSpPr/>
          <p:nvPr/>
        </p:nvSpPr>
        <p:spPr>
          <a:xfrm>
            <a:off x="5634038" y="3429000"/>
            <a:ext cx="523875" cy="333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0553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*</a:t>
            </a:r>
            <a:r>
              <a:rPr lang="fr-FR" dirty="0" err="1"/>
              <a:t>ngIf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4E3EE6-9DC4-BCD1-2F45-ADA8AE8D0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393" y="1819135"/>
            <a:ext cx="7087214" cy="32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53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D024-1054-702B-3C7F-FF3380CF6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Remove</a:t>
            </a:r>
            <a:r>
              <a:rPr lang="fr-FR" dirty="0"/>
              <a:t> &lt;!-- bindings ..comment..--&gt; ?</a:t>
            </a:r>
            <a:br>
              <a:rPr lang="fr-FR" dirty="0"/>
            </a:br>
            <a:r>
              <a:rPr lang="fr-FR" dirty="0"/>
              <a:t>« </a:t>
            </a:r>
            <a:r>
              <a:rPr lang="fr-FR" dirty="0" err="1"/>
              <a:t>development</a:t>
            </a:r>
            <a:r>
              <a:rPr lang="fr-FR" dirty="0"/>
              <a:t>» vs  « production » conf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48712-4369-B25F-2820-CE7B459D1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46" y="4638675"/>
            <a:ext cx="5622856" cy="1132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BD93B0-4B15-0EC6-024B-25C2A0FE13F0}"/>
              </a:ext>
            </a:extLst>
          </p:cNvPr>
          <p:cNvSpPr txBox="1"/>
          <p:nvPr/>
        </p:nvSpPr>
        <p:spPr>
          <a:xfrm>
            <a:off x="1126497" y="2061299"/>
            <a:ext cx="47200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Default conf « </a:t>
            </a:r>
            <a:r>
              <a:rPr lang="fr-FR" sz="2400" b="1" dirty="0" err="1"/>
              <a:t>development</a:t>
            </a:r>
            <a:r>
              <a:rPr lang="fr-FR" sz="2400" b="1" dirty="0"/>
              <a:t> » :</a:t>
            </a:r>
            <a:br>
              <a:rPr lang="fr-FR" sz="2400" b="1" dirty="0"/>
            </a:br>
            <a:endParaRPr lang="fr-FR" sz="2400" b="1" dirty="0"/>
          </a:p>
          <a:p>
            <a:r>
              <a:rPr lang="fr-FR" sz="2400" dirty="0"/>
              <a:t>$ </a:t>
            </a:r>
            <a:r>
              <a:rPr lang="fr-FR" sz="2400" dirty="0" err="1"/>
              <a:t>ng</a:t>
            </a:r>
            <a:r>
              <a:rPr lang="fr-FR" sz="2400" dirty="0"/>
              <a:t> serve</a:t>
            </a:r>
          </a:p>
          <a:p>
            <a:r>
              <a:rPr lang="fr-FR" sz="2400" dirty="0"/>
              <a:t>(</a:t>
            </a:r>
            <a:r>
              <a:rPr lang="fr-FR" sz="2400" dirty="0" err="1"/>
              <a:t>implicit</a:t>
            </a:r>
            <a:r>
              <a:rPr lang="fr-FR" sz="2400" dirty="0"/>
              <a:t>: </a:t>
            </a:r>
            <a:r>
              <a:rPr lang="fr-FR" sz="2400" dirty="0" err="1"/>
              <a:t>ng</a:t>
            </a:r>
            <a:r>
              <a:rPr lang="fr-FR" sz="2400" dirty="0"/>
              <a:t> serve –c </a:t>
            </a:r>
            <a:r>
              <a:rPr lang="fr-FR" sz="2400" dirty="0" err="1"/>
              <a:t>development</a:t>
            </a:r>
            <a:r>
              <a:rPr lang="fr-FR" sz="2400" dirty="0"/>
              <a:t> )</a:t>
            </a:r>
          </a:p>
          <a:p>
            <a:endParaRPr lang="fr-FR" sz="2400" dirty="0"/>
          </a:p>
          <a:p>
            <a:r>
              <a:rPr lang="fr-FR" sz="2400" dirty="0"/>
              <a:t>=&gt; Has Chrome </a:t>
            </a:r>
            <a:r>
              <a:rPr lang="fr-FR" sz="2400" dirty="0" err="1"/>
              <a:t>debugging</a:t>
            </a:r>
            <a:r>
              <a:rPr lang="fr-FR" sz="2400" dirty="0"/>
              <a:t> comment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E40D6C-9B23-BA15-908B-C12C7C3626FB}"/>
              </a:ext>
            </a:extLst>
          </p:cNvPr>
          <p:cNvSpPr txBox="1"/>
          <p:nvPr/>
        </p:nvSpPr>
        <p:spPr>
          <a:xfrm>
            <a:off x="7359837" y="2004150"/>
            <a:ext cx="47015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conf « production » :</a:t>
            </a:r>
            <a:br>
              <a:rPr lang="fr-FR" sz="2400" b="1" dirty="0"/>
            </a:br>
            <a:endParaRPr lang="fr-FR" sz="2400" b="1" dirty="0"/>
          </a:p>
          <a:p>
            <a:r>
              <a:rPr lang="fr-FR" sz="2400" dirty="0"/>
              <a:t>$ </a:t>
            </a:r>
            <a:r>
              <a:rPr lang="fr-FR" sz="2400" dirty="0" err="1"/>
              <a:t>ng</a:t>
            </a:r>
            <a:r>
              <a:rPr lang="fr-FR" sz="2400" dirty="0"/>
              <a:t> serve -</a:t>
            </a:r>
            <a:r>
              <a:rPr lang="fr-FR" sz="2400" b="1" dirty="0"/>
              <a:t>c production</a:t>
            </a:r>
            <a:endParaRPr lang="fr-FR" sz="2400" dirty="0"/>
          </a:p>
          <a:p>
            <a:endParaRPr lang="fr-FR" sz="2400" b="1" dirty="0"/>
          </a:p>
          <a:p>
            <a:r>
              <a:rPr lang="fr-FR" sz="2400" dirty="0"/>
              <a:t>=&gt; </a:t>
            </a:r>
            <a:r>
              <a:rPr lang="fr-FR" sz="2400" dirty="0" err="1"/>
              <a:t>Still</a:t>
            </a:r>
            <a:r>
              <a:rPr lang="fr-FR" sz="2400" dirty="0"/>
              <a:t> </a:t>
            </a:r>
            <a:r>
              <a:rPr lang="fr-FR" sz="2400" dirty="0" err="1"/>
              <a:t>empty</a:t>
            </a:r>
            <a:r>
              <a:rPr lang="fr-FR" sz="2400" dirty="0"/>
              <a:t> </a:t>
            </a:r>
            <a:r>
              <a:rPr lang="fr-FR" sz="2400" dirty="0" err="1"/>
              <a:t>placeholder</a:t>
            </a:r>
            <a:r>
              <a:rPr lang="fr-FR" sz="2400" dirty="0"/>
              <a:t> comment</a:t>
            </a:r>
            <a:br>
              <a:rPr lang="fr-FR" sz="2400" dirty="0"/>
            </a:br>
            <a:r>
              <a:rPr lang="fr-FR" sz="2400" dirty="0"/>
              <a:t>but NO </a:t>
            </a:r>
            <a:r>
              <a:rPr lang="fr-FR" sz="2400" dirty="0" err="1"/>
              <a:t>debugging</a:t>
            </a:r>
            <a:r>
              <a:rPr lang="fr-FR" sz="2400" dirty="0"/>
              <a:t> info in </a:t>
            </a:r>
            <a:r>
              <a:rPr lang="fr-FR" sz="2400" dirty="0" err="1"/>
              <a:t>it</a:t>
            </a:r>
            <a:endParaRPr lang="fr-FR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BBBA91-C64B-A95F-07CD-3B0CE07A3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837" y="4695825"/>
            <a:ext cx="4079346" cy="62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57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CE6F-3987-B87C-81AB-3DF59B77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34C7F-4482-C476-4BF8-4D3B3FE1B45B}"/>
              </a:ext>
            </a:extLst>
          </p:cNvPr>
          <p:cNvSpPr txBox="1"/>
          <p:nvPr/>
        </p:nvSpPr>
        <p:spPr>
          <a:xfrm>
            <a:off x="4119563" y="1866900"/>
            <a:ext cx="452983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templateHtml</a:t>
            </a:r>
            <a:r>
              <a:rPr lang="fr-FR" sz="3200" dirty="0"/>
              <a:t> {{ </a:t>
            </a:r>
            <a:r>
              <a:rPr lang="fr-FR" sz="3200" dirty="0" err="1"/>
              <a:t>expr</a:t>
            </a:r>
            <a:r>
              <a:rPr lang="fr-FR" sz="3200" dirty="0"/>
              <a:t> }}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ngFor</a:t>
            </a:r>
            <a:endParaRPr lang="fr-FR" sz="3200" dirty="0"/>
          </a:p>
          <a:p>
            <a:r>
              <a:rPr lang="fr-FR" sz="3200" dirty="0"/>
              <a:t>*</a:t>
            </a:r>
            <a:r>
              <a:rPr lang="fr-FR" sz="3200" dirty="0" err="1"/>
              <a:t>ngIf</a:t>
            </a:r>
            <a:endParaRPr lang="fr-FR" sz="3200" dirty="0"/>
          </a:p>
          <a:p>
            <a:r>
              <a:rPr lang="fr-FR" sz="3200" dirty="0"/>
              <a:t>Chrome Debugger</a:t>
            </a:r>
          </a:p>
          <a:p>
            <a:r>
              <a:rPr lang="fr-FR" sz="3200" dirty="0"/>
              <a:t>@Component</a:t>
            </a:r>
          </a:p>
          <a:p>
            <a:r>
              <a:rPr lang="fr-FR" sz="3200" dirty="0"/>
              <a:t>[] .. @Input </a:t>
            </a:r>
            <a:r>
              <a:rPr lang="fr-FR" sz="3200" dirty="0" err="1"/>
              <a:t>field</a:t>
            </a:r>
            <a:r>
              <a:rPr lang="fr-FR" sz="3200" dirty="0"/>
              <a:t> </a:t>
            </a:r>
          </a:p>
          <a:p>
            <a:r>
              <a:rPr lang="fr-FR" sz="3200" dirty="0"/>
              <a:t>() .. @Output </a:t>
            </a:r>
            <a:r>
              <a:rPr lang="fr-FR" sz="3200" dirty="0" err="1"/>
              <a:t>changed</a:t>
            </a:r>
            <a:endParaRPr lang="fr-FR" sz="3200" dirty="0"/>
          </a:p>
          <a:p>
            <a:r>
              <a:rPr lang="fr-FR" sz="3200" dirty="0"/>
              <a:t>[()] .. </a:t>
            </a:r>
            <a:r>
              <a:rPr lang="fr-FR" sz="3200" dirty="0" err="1"/>
              <a:t>Bidirectional</a:t>
            </a:r>
            <a:r>
              <a:rPr lang="fr-FR" sz="3200" dirty="0"/>
              <a:t> Binding</a:t>
            </a:r>
          </a:p>
          <a:p>
            <a:r>
              <a:rPr lang="fr-FR" sz="3200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616622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CF05A-01FC-5C5D-D0EC-80EAF068F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ng</a:t>
            </a:r>
            <a:r>
              <a:rPr lang="fr-FR" dirty="0"/>
              <a:t> serve --help  ;  </a:t>
            </a:r>
            <a:r>
              <a:rPr lang="fr-FR" dirty="0" err="1"/>
              <a:t>ng</a:t>
            </a:r>
            <a:r>
              <a:rPr lang="fr-FR" dirty="0"/>
              <a:t> serve -c production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926EA-1402-1A52-C22B-6EE219F0E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4435"/>
            <a:ext cx="12192000" cy="298912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D89C4DF-3982-847F-205F-343E0E44D62E}"/>
              </a:ext>
            </a:extLst>
          </p:cNvPr>
          <p:cNvSpPr/>
          <p:nvPr/>
        </p:nvSpPr>
        <p:spPr>
          <a:xfrm>
            <a:off x="128588" y="3738563"/>
            <a:ext cx="2490787" cy="438150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479E49-E922-3D54-E423-AAEFC5BFE490}"/>
              </a:ext>
            </a:extLst>
          </p:cNvPr>
          <p:cNvSpPr/>
          <p:nvPr/>
        </p:nvSpPr>
        <p:spPr>
          <a:xfrm>
            <a:off x="8548689" y="4485414"/>
            <a:ext cx="3609974" cy="438150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0238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D024-1054-702B-3C7F-FF3380CF6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fr-FR" dirty="0" err="1"/>
              <a:t>angular.json</a:t>
            </a:r>
            <a:r>
              <a:rPr lang="fr-FR" dirty="0"/>
              <a:t> « </a:t>
            </a:r>
            <a:r>
              <a:rPr lang="fr-FR" dirty="0" err="1"/>
              <a:t>development</a:t>
            </a:r>
            <a:r>
              <a:rPr lang="fr-FR" dirty="0"/>
              <a:t>» vs  « production » conf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09884F-6427-1B9C-C24F-4019A64B1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54" y="2085832"/>
            <a:ext cx="5677392" cy="32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15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CE6F-3987-B87C-81AB-3DF59B77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34C7F-4482-C476-4BF8-4D3B3FE1B45B}"/>
              </a:ext>
            </a:extLst>
          </p:cNvPr>
          <p:cNvSpPr txBox="1"/>
          <p:nvPr/>
        </p:nvSpPr>
        <p:spPr>
          <a:xfrm>
            <a:off x="4119563" y="1866900"/>
            <a:ext cx="452983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templateHtml</a:t>
            </a:r>
            <a:r>
              <a:rPr lang="fr-FR" sz="3200" dirty="0"/>
              <a:t> {{ </a:t>
            </a:r>
            <a:r>
              <a:rPr lang="fr-FR" sz="3200" dirty="0" err="1"/>
              <a:t>expr</a:t>
            </a:r>
            <a:r>
              <a:rPr lang="fr-FR" sz="3200" dirty="0"/>
              <a:t> }}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ngFor</a:t>
            </a:r>
            <a:endParaRPr lang="fr-FR" sz="3200" dirty="0"/>
          </a:p>
          <a:p>
            <a:r>
              <a:rPr lang="fr-FR" sz="3200" dirty="0"/>
              <a:t>*</a:t>
            </a:r>
            <a:r>
              <a:rPr lang="fr-FR" sz="3200" dirty="0" err="1"/>
              <a:t>ngIf</a:t>
            </a:r>
            <a:endParaRPr lang="fr-FR" sz="3200" dirty="0"/>
          </a:p>
          <a:p>
            <a:r>
              <a:rPr lang="fr-FR" sz="3200" dirty="0"/>
              <a:t>Chrome Debugger</a:t>
            </a:r>
          </a:p>
          <a:p>
            <a:r>
              <a:rPr lang="fr-FR" sz="3200" dirty="0"/>
              <a:t>@Component</a:t>
            </a:r>
          </a:p>
          <a:p>
            <a:r>
              <a:rPr lang="fr-FR" sz="3200" dirty="0"/>
              <a:t>[] .. @Input </a:t>
            </a:r>
            <a:r>
              <a:rPr lang="fr-FR" sz="3200" dirty="0" err="1"/>
              <a:t>field</a:t>
            </a:r>
            <a:r>
              <a:rPr lang="fr-FR" sz="3200" dirty="0"/>
              <a:t> </a:t>
            </a:r>
          </a:p>
          <a:p>
            <a:r>
              <a:rPr lang="fr-FR" sz="3200" dirty="0"/>
              <a:t>() .. @Output </a:t>
            </a:r>
            <a:r>
              <a:rPr lang="fr-FR" sz="3200" dirty="0" err="1"/>
              <a:t>changed</a:t>
            </a:r>
            <a:endParaRPr lang="fr-FR" sz="3200" dirty="0"/>
          </a:p>
          <a:p>
            <a:r>
              <a:rPr lang="fr-FR" sz="3200" dirty="0"/>
              <a:t>[()] .. </a:t>
            </a:r>
            <a:r>
              <a:rPr lang="fr-FR" sz="3200" dirty="0" err="1"/>
              <a:t>Bidirectional</a:t>
            </a:r>
            <a:r>
              <a:rPr lang="fr-FR" sz="3200" dirty="0"/>
              <a:t> Binding</a:t>
            </a:r>
          </a:p>
          <a:p>
            <a:r>
              <a:rPr lang="fr-FR" sz="3200" dirty="0"/>
              <a:t>router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CE92345-3A02-D669-DD89-086F9A85C615}"/>
              </a:ext>
            </a:extLst>
          </p:cNvPr>
          <p:cNvSpPr/>
          <p:nvPr/>
        </p:nvSpPr>
        <p:spPr>
          <a:xfrm>
            <a:off x="2914650" y="3986182"/>
            <a:ext cx="9572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008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E7C4D-1669-8498-8303-4A80716F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@Component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69486A-BDEB-149D-E91A-997E5102BF32}"/>
              </a:ext>
            </a:extLst>
          </p:cNvPr>
          <p:cNvSpPr txBox="1"/>
          <p:nvPr/>
        </p:nvSpPr>
        <p:spPr>
          <a:xfrm>
            <a:off x="3124200" y="2214562"/>
            <a:ext cx="795044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Goal :    </a:t>
            </a:r>
            <a:r>
              <a:rPr lang="fr-FR" sz="2800" dirty="0" err="1"/>
              <a:t>Avoid</a:t>
            </a:r>
            <a:r>
              <a:rPr lang="fr-FR" sz="2800" dirty="0"/>
              <a:t> copy &amp; paste,</a:t>
            </a:r>
          </a:p>
          <a:p>
            <a:r>
              <a:rPr lang="fr-FR" sz="2800" dirty="0"/>
              <a:t>               Be able to insert re-usable html fragment</a:t>
            </a:r>
            <a:br>
              <a:rPr lang="fr-FR" sz="2800" dirty="0"/>
            </a:br>
            <a:r>
              <a:rPr lang="fr-FR" sz="2800" dirty="0"/>
              <a:t>                  aka « component »</a:t>
            </a:r>
          </a:p>
          <a:p>
            <a:endParaRPr lang="fr-FR" sz="2800" dirty="0"/>
          </a:p>
          <a:p>
            <a:r>
              <a:rPr lang="fr-FR" sz="2800" dirty="0"/>
              <a:t>« component </a:t>
            </a:r>
            <a:r>
              <a:rPr lang="fr-FR" sz="2800" dirty="0" err="1"/>
              <a:t>declaration</a:t>
            </a:r>
            <a:r>
              <a:rPr lang="fr-FR" sz="2800" dirty="0"/>
              <a:t> » </a:t>
            </a:r>
            <a:r>
              <a:rPr lang="fr-FR" sz="2800" dirty="0">
                <a:sym typeface="Wingdings" panose="05000000000000000000" pitchFamily="2" charset="2"/>
              </a:rPr>
              <a:t>  « component re-use »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( Like « </a:t>
            </a:r>
            <a:r>
              <a:rPr lang="fr-FR" sz="2800" dirty="0" err="1"/>
              <a:t>method</a:t>
            </a:r>
            <a:r>
              <a:rPr lang="fr-FR" sz="2800" dirty="0"/>
              <a:t> </a:t>
            </a:r>
            <a:r>
              <a:rPr lang="fr-FR" sz="2800" dirty="0" err="1"/>
              <a:t>declaration</a:t>
            </a:r>
            <a:r>
              <a:rPr lang="fr-FR" sz="2800" dirty="0"/>
              <a:t> » </a:t>
            </a:r>
            <a:r>
              <a:rPr lang="fr-FR" sz="2800" dirty="0">
                <a:sym typeface="Wingdings" panose="05000000000000000000" pitchFamily="2" charset="2"/>
              </a:rPr>
              <a:t> </a:t>
            </a:r>
            <a:r>
              <a:rPr lang="fr-FR" sz="2800" dirty="0" err="1">
                <a:sym typeface="Wingdings" panose="05000000000000000000" pitchFamily="2" charset="2"/>
              </a:rPr>
              <a:t>method</a:t>
            </a:r>
            <a:r>
              <a:rPr lang="fr-FR" sz="2800" dirty="0">
                <a:sym typeface="Wingdings" panose="05000000000000000000" pitchFamily="2" charset="2"/>
              </a:rPr>
              <a:t> call )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274476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69" y="1023582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$ </a:t>
            </a:r>
            <a:r>
              <a:rPr lang="fr-FR" dirty="0" err="1"/>
              <a:t>ng</a:t>
            </a:r>
            <a:r>
              <a:rPr lang="fr-FR" dirty="0"/>
              <a:t> </a:t>
            </a:r>
            <a:r>
              <a:rPr lang="fr-FR" dirty="0" err="1"/>
              <a:t>generate</a:t>
            </a:r>
            <a:r>
              <a:rPr lang="fr-FR" dirty="0"/>
              <a:t> component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3C0EE0-44A1-3412-28A4-EBA746576BFC}"/>
              </a:ext>
            </a:extLst>
          </p:cNvPr>
          <p:cNvSpPr txBox="1">
            <a:spLocks/>
          </p:cNvSpPr>
          <p:nvPr/>
        </p:nvSpPr>
        <p:spPr>
          <a:xfrm>
            <a:off x="838200" y="2340591"/>
            <a:ext cx="10515600" cy="868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(short)  $ </a:t>
            </a:r>
            <a:r>
              <a:rPr lang="fr-FR" dirty="0" err="1"/>
              <a:t>ng</a:t>
            </a:r>
            <a:r>
              <a:rPr lang="fr-FR" dirty="0"/>
              <a:t> g 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4BB86A-902D-BC2F-92BB-10402BC39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613" y="3657600"/>
            <a:ext cx="8451037" cy="175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68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E6E4E-CE04-123B-5F53-F61D8543D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41"/>
            <a:ext cx="10515600" cy="982273"/>
          </a:xfrm>
        </p:spPr>
        <p:txBody>
          <a:bodyPr/>
          <a:lstStyle/>
          <a:p>
            <a:pPr algn="ctr"/>
            <a:r>
              <a:rPr lang="fr-FR" dirty="0" err="1"/>
              <a:t>Generated</a:t>
            </a:r>
            <a:r>
              <a:rPr lang="fr-FR" dirty="0"/>
              <a:t> @Component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DA7D2-0A0C-DEF2-D69D-2159571D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38" y="2057919"/>
            <a:ext cx="5156148" cy="2232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12A76A-DA16-5A93-C0DF-A515DE444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852" y="2738439"/>
            <a:ext cx="5509978" cy="3348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32358-05FD-CDDD-42FD-5214F8EA3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899" y="1361426"/>
            <a:ext cx="4019033" cy="8293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7497C4-E83E-6015-6979-27BF4E087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2536" y="6009630"/>
            <a:ext cx="3168297" cy="5280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BF2DC1-4CC1-B9D0-26A1-F285A11F49DF}"/>
              </a:ext>
            </a:extLst>
          </p:cNvPr>
          <p:cNvSpPr txBox="1"/>
          <p:nvPr/>
        </p:nvSpPr>
        <p:spPr>
          <a:xfrm>
            <a:off x="671170" y="4884129"/>
            <a:ext cx="4351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+ </a:t>
            </a:r>
            <a:r>
              <a:rPr lang="fr-FR" sz="2800" b="1" dirty="0"/>
              <a:t>2 </a:t>
            </a:r>
            <a:r>
              <a:rPr lang="fr-FR" sz="2800" b="1" dirty="0" err="1"/>
              <a:t>lines</a:t>
            </a:r>
            <a:r>
              <a:rPr lang="fr-FR" sz="2800" dirty="0"/>
              <a:t> </a:t>
            </a:r>
            <a:r>
              <a:rPr lang="fr-FR" sz="2800" dirty="0" err="1"/>
              <a:t>inserted</a:t>
            </a:r>
            <a:r>
              <a:rPr lang="fr-FR" sz="2800" dirty="0"/>
              <a:t> in module</a:t>
            </a:r>
            <a:br>
              <a:rPr lang="fr-FR" sz="2800" dirty="0"/>
            </a:br>
            <a:r>
              <a:rPr lang="fr-FR" sz="2800" dirty="0"/>
              <a:t>   (</a:t>
            </a:r>
            <a:r>
              <a:rPr lang="fr-FR" sz="2800" dirty="0" err="1"/>
              <a:t>cf</a:t>
            </a:r>
            <a:r>
              <a:rPr lang="fr-FR" sz="2800" dirty="0"/>
              <a:t> </a:t>
            </a:r>
            <a:r>
              <a:rPr lang="fr-FR" sz="2800" dirty="0" err="1"/>
              <a:t>next</a:t>
            </a:r>
            <a:r>
              <a:rPr lang="fr-FR" sz="2800" dirty="0"/>
              <a:t> !)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402732-083B-F442-CE0F-13070D97B318}"/>
              </a:ext>
            </a:extLst>
          </p:cNvPr>
          <p:cNvSpPr txBox="1"/>
          <p:nvPr/>
        </p:nvSpPr>
        <p:spPr>
          <a:xfrm>
            <a:off x="838200" y="1434949"/>
            <a:ext cx="3786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1 </a:t>
            </a:r>
            <a:r>
              <a:rPr lang="fr-FR" sz="2800" dirty="0" err="1"/>
              <a:t>dir</a:t>
            </a:r>
            <a:r>
              <a:rPr lang="fr-FR" sz="2800" dirty="0"/>
              <a:t> + </a:t>
            </a:r>
            <a:r>
              <a:rPr lang="fr-FR" sz="2800" b="1" dirty="0"/>
              <a:t>4 new files </a:t>
            </a:r>
            <a:r>
              <a:rPr lang="fr-FR" sz="2800" dirty="0" err="1"/>
              <a:t>added</a:t>
            </a:r>
            <a:endParaRPr lang="fr-FR" sz="280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8AD9B00-9473-FAF8-156B-79AAFF0E1A1F}"/>
              </a:ext>
            </a:extLst>
          </p:cNvPr>
          <p:cNvSpPr/>
          <p:nvPr/>
        </p:nvSpPr>
        <p:spPr>
          <a:xfrm>
            <a:off x="4781933" y="3984303"/>
            <a:ext cx="890588" cy="2047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4E1F4BE-8852-283A-401B-8E0C42959F65}"/>
              </a:ext>
            </a:extLst>
          </p:cNvPr>
          <p:cNvSpPr/>
          <p:nvPr/>
        </p:nvSpPr>
        <p:spPr>
          <a:xfrm rot="15233939">
            <a:off x="9323496" y="3252356"/>
            <a:ext cx="1906187" cy="1916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1062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65E0C-28D8-9359-0BFA-B29E8702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80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@Component 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similar</a:t>
            </a:r>
            <a:r>
              <a:rPr lang="fr-FR" dirty="0"/>
              <a:t> to html « Custom </a:t>
            </a:r>
            <a:r>
              <a:rPr lang="fr-FR" dirty="0" err="1"/>
              <a:t>Element</a:t>
            </a:r>
            <a:r>
              <a:rPr lang="fr-FR" dirty="0"/>
              <a:t>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F1BB7-7D02-E22A-E01E-58C8577EF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170" y="5304658"/>
            <a:ext cx="3763844" cy="1095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B073AE-939D-DD55-62A0-845DA797428D}"/>
              </a:ext>
            </a:extLst>
          </p:cNvPr>
          <p:cNvSpPr txBox="1"/>
          <p:nvPr/>
        </p:nvSpPr>
        <p:spPr>
          <a:xfrm>
            <a:off x="523875" y="1841160"/>
            <a:ext cx="5481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Declare</a:t>
            </a:r>
            <a:r>
              <a:rPr lang="fr-FR" sz="2400" b="1" dirty="0"/>
              <a:t> </a:t>
            </a:r>
            <a:r>
              <a:rPr lang="fr-FR" sz="2400" dirty="0"/>
              <a:t>component </a:t>
            </a:r>
            <a:r>
              <a:rPr lang="fr-FR" sz="2400" b="1" dirty="0"/>
              <a:t>=  </a:t>
            </a:r>
            <a:br>
              <a:rPr lang="fr-FR" sz="2400" b="1" dirty="0"/>
            </a:br>
            <a:r>
              <a:rPr lang="fr-FR" sz="2400" b="1" dirty="0"/>
              <a:t>   </a:t>
            </a:r>
            <a:r>
              <a:rPr lang="fr-FR" sz="2400" b="1" dirty="0" err="1"/>
              <a:t>assign</a:t>
            </a:r>
            <a:r>
              <a:rPr lang="fr-FR" sz="2400" b="1" dirty="0"/>
              <a:t> </a:t>
            </a:r>
            <a:r>
              <a:rPr lang="fr-FR" sz="2400" b="1" dirty="0" err="1"/>
              <a:t>selector</a:t>
            </a:r>
            <a:r>
              <a:rPr lang="fr-FR" sz="2400" b="1" dirty="0"/>
              <a:t>  </a:t>
            </a:r>
            <a:r>
              <a:rPr lang="fr-FR" sz="2400" dirty="0"/>
              <a:t>(</a:t>
            </a:r>
            <a:r>
              <a:rPr lang="fr-FR" sz="2400" dirty="0" err="1"/>
              <a:t>element</a:t>
            </a:r>
            <a:r>
              <a:rPr lang="fr-FR" sz="2400" dirty="0"/>
              <a:t> </a:t>
            </a:r>
            <a:r>
              <a:rPr lang="fr-FR" sz="2400" dirty="0" err="1"/>
              <a:t>name</a:t>
            </a:r>
            <a:r>
              <a:rPr lang="fr-FR" sz="2400" dirty="0"/>
              <a:t>)</a:t>
            </a:r>
            <a:r>
              <a:rPr lang="fr-FR" sz="2400" b="1" dirty="0"/>
              <a:t>  to class</a:t>
            </a:r>
            <a:endParaRPr lang="fr-FR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603E90-9DB5-78EF-4A13-EAF17AC11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838" y="2741370"/>
            <a:ext cx="4550923" cy="17560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8F2F8F-2F5A-798F-EA3F-90C2FD45CE44}"/>
              </a:ext>
            </a:extLst>
          </p:cNvPr>
          <p:cNvSpPr txBox="1"/>
          <p:nvPr/>
        </p:nvSpPr>
        <p:spPr>
          <a:xfrm>
            <a:off x="638175" y="4812960"/>
            <a:ext cx="5077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Use </a:t>
            </a:r>
            <a:r>
              <a:rPr lang="fr-FR" sz="2400" dirty="0"/>
              <a:t>component </a:t>
            </a:r>
            <a:r>
              <a:rPr lang="fr-FR" sz="2400" b="1" dirty="0"/>
              <a:t>=  </a:t>
            </a:r>
            <a:br>
              <a:rPr lang="fr-FR" sz="2400" b="1" dirty="0"/>
            </a:br>
            <a:r>
              <a:rPr lang="fr-FR" sz="2400" b="1" dirty="0"/>
              <a:t>   use </a:t>
            </a:r>
            <a:r>
              <a:rPr lang="fr-FR" sz="2400" b="1" dirty="0" err="1"/>
              <a:t>selector</a:t>
            </a:r>
            <a:r>
              <a:rPr lang="fr-FR" sz="2400" b="1" dirty="0"/>
              <a:t>  </a:t>
            </a:r>
            <a:r>
              <a:rPr lang="fr-FR" sz="2400" dirty="0"/>
              <a:t>as </a:t>
            </a:r>
            <a:r>
              <a:rPr lang="fr-FR" sz="2400" dirty="0" err="1"/>
              <a:t>element</a:t>
            </a:r>
            <a:r>
              <a:rPr lang="fr-FR" sz="2400" dirty="0"/>
              <a:t> type in html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B53965-D60B-6AE2-2550-AA46804F9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627" y="5704485"/>
            <a:ext cx="3852411" cy="7420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E7BA226-DC1A-6460-D2CC-FE2E171B3129}"/>
              </a:ext>
            </a:extLst>
          </p:cNvPr>
          <p:cNvSpPr/>
          <p:nvPr/>
        </p:nvSpPr>
        <p:spPr>
          <a:xfrm>
            <a:off x="6729413" y="5776145"/>
            <a:ext cx="666750" cy="4505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429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0C524-A707-B0E2-98EE-DDF7D1B66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Short @Component </a:t>
            </a:r>
            <a:r>
              <a:rPr lang="fr-FR" dirty="0" err="1"/>
              <a:t>declaration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9CF41-3A99-4768-0477-FC00717009B3}"/>
              </a:ext>
            </a:extLst>
          </p:cNvPr>
          <p:cNvSpPr txBox="1"/>
          <p:nvPr/>
        </p:nvSpPr>
        <p:spPr>
          <a:xfrm>
            <a:off x="1495425" y="2028741"/>
            <a:ext cx="6785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 </a:t>
            </a:r>
            <a:r>
              <a:rPr lang="fr-FR" sz="2400" b="1" dirty="0" err="1"/>
              <a:t>styleUrls</a:t>
            </a:r>
            <a:r>
              <a:rPr lang="fr-FR" sz="2400" b="1" dirty="0"/>
              <a:t>  </a:t>
            </a:r>
            <a:r>
              <a:rPr lang="fr-FR" sz="2400" b="1" dirty="0" err="1"/>
              <a:t>is</a:t>
            </a:r>
            <a:r>
              <a:rPr lang="fr-FR" sz="2400" b="1" dirty="0"/>
              <a:t> </a:t>
            </a:r>
            <a:r>
              <a:rPr lang="fr-FR" sz="2400" b="1" dirty="0" err="1"/>
              <a:t>optional</a:t>
            </a:r>
            <a:r>
              <a:rPr lang="fr-FR" sz="2400" b="1" dirty="0"/>
              <a:t> </a:t>
            </a:r>
            <a:r>
              <a:rPr lang="fr-FR" sz="2400" dirty="0"/>
              <a:t>(</a:t>
            </a:r>
            <a:r>
              <a:rPr lang="fr-FR" sz="2400" dirty="0" err="1"/>
              <a:t>why</a:t>
            </a:r>
            <a:r>
              <a:rPr lang="fr-FR" sz="2400" dirty="0"/>
              <a:t> global CSS </a:t>
            </a:r>
            <a:r>
              <a:rPr lang="fr-FR" sz="2400" dirty="0" err="1"/>
              <a:t>overwrite</a:t>
            </a:r>
            <a:r>
              <a:rPr lang="fr-FR" sz="2400" dirty="0"/>
              <a:t>?)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A40BE-B4F8-1ACF-B6D7-51DAF143D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16" y="2605693"/>
            <a:ext cx="4858145" cy="369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CFC164-C970-9379-ECA8-243DAFA1DA86}"/>
              </a:ext>
            </a:extLst>
          </p:cNvPr>
          <p:cNvSpPr txBox="1"/>
          <p:nvPr/>
        </p:nvSpPr>
        <p:spPr>
          <a:xfrm>
            <a:off x="1495425" y="3305011"/>
            <a:ext cx="7909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2/  </a:t>
            </a:r>
            <a:r>
              <a:rPr lang="fr-FR" sz="2400" b="1" dirty="0" err="1"/>
              <a:t>templateUrl</a:t>
            </a:r>
            <a:r>
              <a:rPr lang="fr-FR" sz="2400" b="1" dirty="0"/>
              <a:t> can </a:t>
            </a:r>
            <a:r>
              <a:rPr lang="fr-FR" sz="2400" b="1" dirty="0" err="1"/>
              <a:t>be</a:t>
            </a:r>
            <a:r>
              <a:rPr lang="fr-FR" sz="2400" b="1" dirty="0"/>
              <a:t> </a:t>
            </a:r>
            <a:r>
              <a:rPr lang="fr-FR" sz="2400" b="1" dirty="0" err="1"/>
              <a:t>inlined</a:t>
            </a:r>
            <a:r>
              <a:rPr lang="fr-FR" sz="2400" dirty="0"/>
              <a:t> (</a:t>
            </a:r>
            <a:r>
              <a:rPr lang="fr-FR" sz="2400" dirty="0" err="1"/>
              <a:t>why</a:t>
            </a:r>
            <a:r>
              <a:rPr lang="fr-FR" sz="2400" dirty="0"/>
              <a:t> </a:t>
            </a:r>
            <a:r>
              <a:rPr lang="fr-FR" sz="2400" dirty="0" err="1"/>
              <a:t>using</a:t>
            </a:r>
            <a:r>
              <a:rPr lang="fr-FR" sz="2400" dirty="0"/>
              <a:t> a file for 1..2 </a:t>
            </a:r>
            <a:r>
              <a:rPr lang="fr-FR" sz="2400" dirty="0" err="1"/>
              <a:t>lines</a:t>
            </a:r>
            <a:r>
              <a:rPr lang="fr-FR" sz="2400" dirty="0"/>
              <a:t>?)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1CF8D7-F651-16AB-9E8E-8D2E97C23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92" y="3847638"/>
            <a:ext cx="5406784" cy="407703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4E4E0D5-7CEE-1431-CD95-87A84C7315AC}"/>
              </a:ext>
            </a:extLst>
          </p:cNvPr>
          <p:cNvSpPr/>
          <p:nvPr/>
        </p:nvSpPr>
        <p:spPr>
          <a:xfrm>
            <a:off x="1195387" y="4404682"/>
            <a:ext cx="600075" cy="2476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F8FAC3-947B-87DC-60C9-493CBA8648EC}"/>
              </a:ext>
            </a:extLst>
          </p:cNvPr>
          <p:cNvSpPr txBox="1"/>
          <p:nvPr/>
        </p:nvSpPr>
        <p:spPr>
          <a:xfrm>
            <a:off x="1495425" y="4979884"/>
            <a:ext cx="8383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3/  </a:t>
            </a:r>
            <a:r>
              <a:rPr lang="fr-FR" sz="2400" b="1" dirty="0"/>
              <a:t>*.</a:t>
            </a:r>
            <a:r>
              <a:rPr lang="fr-FR" sz="2400" b="1" dirty="0" err="1"/>
              <a:t>spec.ts</a:t>
            </a:r>
            <a:r>
              <a:rPr lang="fr-FR" sz="2400" b="1" dirty="0"/>
              <a:t>  </a:t>
            </a:r>
            <a:r>
              <a:rPr lang="fr-FR" sz="2400" b="1" dirty="0" err="1"/>
              <a:t>generated</a:t>
            </a:r>
            <a:r>
              <a:rPr lang="fr-FR" sz="2400" b="1" dirty="0"/>
              <a:t> unit tests </a:t>
            </a:r>
            <a:r>
              <a:rPr lang="fr-FR" sz="2400" b="1" dirty="0" err="1"/>
              <a:t>may</a:t>
            </a:r>
            <a:r>
              <a:rPr lang="fr-FR" sz="2400" b="1" dirty="0"/>
              <a:t> </a:t>
            </a:r>
            <a:r>
              <a:rPr lang="fr-FR" sz="2400" b="1" dirty="0" err="1"/>
              <a:t>be</a:t>
            </a:r>
            <a:r>
              <a:rPr lang="fr-FR" sz="2400" b="1" dirty="0"/>
              <a:t> </a:t>
            </a:r>
            <a:r>
              <a:rPr lang="fr-FR" sz="2400" b="1" dirty="0" err="1"/>
              <a:t>removed</a:t>
            </a:r>
            <a:r>
              <a:rPr lang="fr-FR" sz="2400" b="1" dirty="0"/>
              <a:t> or </a:t>
            </a:r>
            <a:r>
              <a:rPr lang="fr-FR" sz="2400" b="1" dirty="0" err="1"/>
              <a:t>completed</a:t>
            </a:r>
            <a:endParaRPr lang="fr-FR" sz="2400" b="1" dirty="0"/>
          </a:p>
          <a:p>
            <a:r>
              <a:rPr lang="fr-FR" sz="2400" b="1" dirty="0"/>
              <a:t>          </a:t>
            </a:r>
            <a:r>
              <a:rPr lang="fr-FR" sz="2400" dirty="0"/>
              <a:t>( do not have assertions!)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CCF0CC-9719-0401-403F-6861E33A1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130" y="4326534"/>
            <a:ext cx="4501159" cy="358834"/>
          </a:xfrm>
          <a:prstGeom prst="rect">
            <a:avLst/>
          </a:prstGeom>
        </p:spPr>
      </p:pic>
      <p:sp>
        <p:nvSpPr>
          <p:cNvPr id="19" name="&quot;Not Allowed&quot; Symbol 18">
            <a:extLst>
              <a:ext uri="{FF2B5EF4-FFF2-40B4-BE49-F238E27FC236}">
                <a16:creationId xmlns:a16="http://schemas.microsoft.com/office/drawing/2014/main" id="{85767776-E453-26F8-90E4-EE3E2665B9EE}"/>
              </a:ext>
            </a:extLst>
          </p:cNvPr>
          <p:cNvSpPr/>
          <p:nvPr/>
        </p:nvSpPr>
        <p:spPr>
          <a:xfrm>
            <a:off x="1733550" y="2605693"/>
            <a:ext cx="385566" cy="369332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&quot;Not Allowed&quot; Symbol 19">
            <a:extLst>
              <a:ext uri="{FF2B5EF4-FFF2-40B4-BE49-F238E27FC236}">
                <a16:creationId xmlns:a16="http://schemas.microsoft.com/office/drawing/2014/main" id="{8AC09637-4593-E2BB-998D-522D4BD271DE}"/>
              </a:ext>
            </a:extLst>
          </p:cNvPr>
          <p:cNvSpPr/>
          <p:nvPr/>
        </p:nvSpPr>
        <p:spPr>
          <a:xfrm>
            <a:off x="1733550" y="3866823"/>
            <a:ext cx="385566" cy="369332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&quot;Not Allowed&quot; Symbol 20">
            <a:extLst>
              <a:ext uri="{FF2B5EF4-FFF2-40B4-BE49-F238E27FC236}">
                <a16:creationId xmlns:a16="http://schemas.microsoft.com/office/drawing/2014/main" id="{982E28E3-45BA-7046-6554-A00C77B3C614}"/>
              </a:ext>
            </a:extLst>
          </p:cNvPr>
          <p:cNvSpPr/>
          <p:nvPr/>
        </p:nvSpPr>
        <p:spPr>
          <a:xfrm>
            <a:off x="1761928" y="5496208"/>
            <a:ext cx="385566" cy="369332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314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2D77E-6FB3-1F30-8087-67CBB2F49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Short @Component </a:t>
            </a:r>
            <a:r>
              <a:rPr lang="fr-FR" dirty="0" err="1"/>
              <a:t>declaration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BF0CF-3B55-E603-BFD1-6B5EEA64D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975" y="2274796"/>
            <a:ext cx="4761717" cy="2639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998DEE-1672-6DB8-DFC3-26AA458D2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369" y="3223412"/>
            <a:ext cx="3491831" cy="74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98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2A88-AE94-7C5C-9C73-60A9C8B7A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316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@Component… </a:t>
            </a:r>
            <a:br>
              <a:rPr lang="fr-FR" dirty="0"/>
            </a:br>
            <a:r>
              <a:rPr lang="fr-FR" dirty="0"/>
              <a:t>ADD in @NgModule </a:t>
            </a:r>
            <a:r>
              <a:rPr lang="fr-FR" dirty="0" err="1"/>
              <a:t>declarations</a:t>
            </a:r>
            <a:r>
              <a:rPr lang="fr-FR" dirty="0"/>
              <a:t>: [… ] 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BE37B-6EBE-68FE-B2D1-33D1C31D7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468" y="4452938"/>
            <a:ext cx="6420165" cy="208597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C785129-96C6-3314-788E-A3FDBBB1B3A5}"/>
              </a:ext>
            </a:extLst>
          </p:cNvPr>
          <p:cNvSpPr/>
          <p:nvPr/>
        </p:nvSpPr>
        <p:spPr>
          <a:xfrm>
            <a:off x="4818048" y="5811761"/>
            <a:ext cx="809510" cy="2238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56BD7F2-A48D-5DC4-2371-0E94F6753D93}"/>
              </a:ext>
            </a:extLst>
          </p:cNvPr>
          <p:cNvSpPr/>
          <p:nvPr/>
        </p:nvSpPr>
        <p:spPr>
          <a:xfrm>
            <a:off x="4898221" y="4519182"/>
            <a:ext cx="771525" cy="2238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47DE2-DF21-8CF0-60AC-9999D3BEE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886" y="2239429"/>
            <a:ext cx="4280631" cy="1853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9AF11F-3CE0-197B-9F10-A8BA4BA13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886" y="5595362"/>
            <a:ext cx="3168297" cy="5280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DE57CE-7E57-71AF-F924-C6025AB026CC}"/>
              </a:ext>
            </a:extLst>
          </p:cNvPr>
          <p:cNvSpPr txBox="1"/>
          <p:nvPr/>
        </p:nvSpPr>
        <p:spPr>
          <a:xfrm>
            <a:off x="1207636" y="4567751"/>
            <a:ext cx="36104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+ 2 </a:t>
            </a:r>
            <a:r>
              <a:rPr lang="fr-FR" sz="2800" dirty="0" err="1"/>
              <a:t>lines</a:t>
            </a:r>
            <a:r>
              <a:rPr lang="fr-FR" sz="2800" dirty="0"/>
              <a:t> </a:t>
            </a:r>
            <a:r>
              <a:rPr lang="fr-FR" sz="2800" dirty="0" err="1"/>
              <a:t>inserted</a:t>
            </a:r>
            <a:r>
              <a:rPr lang="fr-FR" sz="2800" dirty="0"/>
              <a:t> </a:t>
            </a:r>
            <a:br>
              <a:rPr lang="fr-FR" sz="2800" dirty="0"/>
            </a:br>
            <a:r>
              <a:rPr lang="fr-FR" sz="2800" dirty="0"/>
              <a:t>      in </a:t>
            </a:r>
            <a:r>
              <a:rPr lang="fr-FR" sz="2800" dirty="0" err="1"/>
              <a:t>existing</a:t>
            </a:r>
            <a:r>
              <a:rPr lang="fr-FR" sz="2800" dirty="0"/>
              <a:t> module 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67261C-F23F-D65B-3678-A19D24EB190C}"/>
              </a:ext>
            </a:extLst>
          </p:cNvPr>
          <p:cNvSpPr txBox="1"/>
          <p:nvPr/>
        </p:nvSpPr>
        <p:spPr>
          <a:xfrm>
            <a:off x="1207636" y="1566544"/>
            <a:ext cx="3746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1 </a:t>
            </a:r>
            <a:r>
              <a:rPr lang="fr-FR" sz="2800" dirty="0" err="1"/>
              <a:t>dir</a:t>
            </a:r>
            <a:r>
              <a:rPr lang="fr-FR" sz="2800" dirty="0"/>
              <a:t> + 4 new files </a:t>
            </a:r>
            <a:r>
              <a:rPr lang="fr-FR" sz="2800" dirty="0" err="1"/>
              <a:t>added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925416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F92A2-3C75-B584-27B2-61FADBE5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Interpolating</a:t>
            </a:r>
            <a:r>
              <a:rPr lang="fr-FR" dirty="0"/>
              <a:t> {{ </a:t>
            </a:r>
            <a:r>
              <a:rPr lang="fr-FR" dirty="0" err="1"/>
              <a:t>expr</a:t>
            </a:r>
            <a:r>
              <a:rPr lang="fr-FR" dirty="0"/>
              <a:t> }} in </a:t>
            </a:r>
            <a:r>
              <a:rPr lang="fr-FR" dirty="0" err="1"/>
              <a:t>template</a:t>
            </a:r>
            <a:r>
              <a:rPr lang="fr-FR" dirty="0"/>
              <a:t> 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64F60E-3FF8-3001-C28A-ABE33AEED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144" y="3072744"/>
            <a:ext cx="4469567" cy="8706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79EA1B-BC0E-D865-907B-2E4EF91E6EED}"/>
              </a:ext>
            </a:extLst>
          </p:cNvPr>
          <p:cNvSpPr txBox="1"/>
          <p:nvPr/>
        </p:nvSpPr>
        <p:spPr>
          <a:xfrm>
            <a:off x="6443663" y="2291556"/>
            <a:ext cx="4626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In (</a:t>
            </a:r>
            <a:r>
              <a:rPr lang="fr-FR" sz="2800" dirty="0" err="1"/>
              <a:t>template</a:t>
            </a:r>
            <a:r>
              <a:rPr lang="fr-FR" sz="2800" dirty="0"/>
              <a:t>) component</a:t>
            </a:r>
            <a:r>
              <a:rPr lang="fr-FR" sz="2800" b="1" dirty="0"/>
              <a:t>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22088C-F0C5-6144-06FB-7F1964C9BE89}"/>
              </a:ext>
            </a:extLst>
          </p:cNvPr>
          <p:cNvSpPr txBox="1"/>
          <p:nvPr/>
        </p:nvSpPr>
        <p:spPr>
          <a:xfrm>
            <a:off x="2000250" y="2291556"/>
            <a:ext cx="2577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In </a:t>
            </a:r>
            <a:r>
              <a:rPr lang="fr-FR" sz="2800" dirty="0" err="1"/>
              <a:t>component</a:t>
            </a:r>
            <a:r>
              <a:rPr lang="fr-FR" sz="2800" b="1" dirty="0" err="1"/>
              <a:t>.ts</a:t>
            </a:r>
            <a:endParaRPr lang="fr-FR" sz="2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AC236D-3541-2F5C-19BC-953A5208B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549" y="2977431"/>
            <a:ext cx="5041789" cy="2242269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1D7D8B8F-B903-FE97-5FBB-700F27CAC9AB}"/>
              </a:ext>
            </a:extLst>
          </p:cNvPr>
          <p:cNvSpPr/>
          <p:nvPr/>
        </p:nvSpPr>
        <p:spPr>
          <a:xfrm rot="19459341">
            <a:off x="5566132" y="4655021"/>
            <a:ext cx="364149" cy="6854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A8FCE41-48A9-E568-CB34-F1A660F5FCAA}"/>
              </a:ext>
            </a:extLst>
          </p:cNvPr>
          <p:cNvSpPr/>
          <p:nvPr/>
        </p:nvSpPr>
        <p:spPr>
          <a:xfrm rot="2531076">
            <a:off x="6400830" y="4655070"/>
            <a:ext cx="364149" cy="6854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227A7B-C672-732C-FD19-BA9AFE76F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017" y="5527796"/>
            <a:ext cx="3289983" cy="802434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C0D61ED-BF6A-AD00-D549-5CB29E254568}"/>
              </a:ext>
            </a:extLst>
          </p:cNvPr>
          <p:cNvSpPr/>
          <p:nvPr/>
        </p:nvSpPr>
        <p:spPr>
          <a:xfrm>
            <a:off x="2667000" y="4384123"/>
            <a:ext cx="1052513" cy="372343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A62C5-3213-DB2B-8E89-D76A29B4608A}"/>
              </a:ext>
            </a:extLst>
          </p:cNvPr>
          <p:cNvSpPr/>
          <p:nvPr/>
        </p:nvSpPr>
        <p:spPr>
          <a:xfrm>
            <a:off x="6720987" y="5690549"/>
            <a:ext cx="1280013" cy="78502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DDD4BF-81AF-C602-9D63-6668128DB99A}"/>
              </a:ext>
            </a:extLst>
          </p:cNvPr>
          <p:cNvSpPr txBox="1"/>
          <p:nvPr/>
        </p:nvSpPr>
        <p:spPr>
          <a:xfrm>
            <a:off x="2374711" y="5428939"/>
            <a:ext cx="1974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Result</a:t>
            </a:r>
            <a:r>
              <a:rPr lang="fr-FR" sz="2800" b="1" dirty="0"/>
              <a:t> DOM</a:t>
            </a:r>
          </a:p>
        </p:txBody>
      </p:sp>
    </p:spTree>
    <p:extLst>
      <p:ext uri="{BB962C8B-B14F-4D97-AF65-F5344CB8AC3E}">
        <p14:creationId xmlns:p14="http://schemas.microsoft.com/office/powerpoint/2010/main" val="440938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76B5-05AC-9E2D-6202-60BE11EBD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component, </a:t>
            </a:r>
            <a:br>
              <a:rPr lang="fr-FR" dirty="0"/>
            </a:br>
            <a:r>
              <a:rPr lang="fr-FR" dirty="0"/>
              <a:t>but </a:t>
            </a:r>
            <a:r>
              <a:rPr lang="fr-FR" dirty="0" err="1"/>
              <a:t>forgetting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in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8DFD67-BABA-C2DD-62F9-5B15CC82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964" y="1981962"/>
            <a:ext cx="8592295" cy="43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42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97937-9578-A70F-9965-F2ACF6A9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Edit, </a:t>
            </a:r>
            <a:r>
              <a:rPr lang="fr-FR" dirty="0" err="1"/>
              <a:t>copy&amp;paste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… file </a:t>
            </a:r>
            <a:r>
              <a:rPr lang="fr-FR" dirty="0" err="1"/>
              <a:t>module.ts</a:t>
            </a:r>
            <a:r>
              <a:rPr lang="fr-FR" dirty="0"/>
              <a:t> </a:t>
            </a:r>
            <a:r>
              <a:rPr lang="fr-FR" dirty="0" err="1"/>
              <a:t>becomes</a:t>
            </a:r>
            <a:r>
              <a:rPr lang="fr-FR" dirty="0"/>
              <a:t> </a:t>
            </a:r>
            <a:r>
              <a:rPr lang="fr-FR" dirty="0" err="1"/>
              <a:t>unmaintainable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87580-C0BA-5465-28F4-C5195E5D1E8C}"/>
              </a:ext>
            </a:extLst>
          </p:cNvPr>
          <p:cNvSpPr txBox="1"/>
          <p:nvPr/>
        </p:nvSpPr>
        <p:spPr>
          <a:xfrm>
            <a:off x="1391443" y="2083058"/>
            <a:ext cx="940911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8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fr-FR" sz="2800" dirty="0"/>
              <a:t> </a:t>
            </a:r>
            <a:r>
              <a:rPr lang="fr-FR" sz="2800" dirty="0" err="1"/>
              <a:t>Avoid</a:t>
            </a:r>
            <a:r>
              <a:rPr lang="fr-FR" sz="2800" dirty="0"/>
              <a:t> </a:t>
            </a:r>
            <a:r>
              <a:rPr lang="fr-FR" sz="2800" dirty="0" err="1"/>
              <a:t>modifying</a:t>
            </a:r>
            <a:r>
              <a:rPr lang="fr-FR" sz="2800" dirty="0"/>
              <a:t> </a:t>
            </a:r>
            <a:r>
              <a:rPr lang="fr-FR" sz="2800" dirty="0" err="1"/>
              <a:t>too</a:t>
            </a:r>
            <a:r>
              <a:rPr lang="fr-FR" sz="2800" dirty="0"/>
              <a:t> </a:t>
            </a:r>
            <a:r>
              <a:rPr lang="fr-FR" sz="2800" dirty="0" err="1"/>
              <a:t>many</a:t>
            </a:r>
            <a:r>
              <a:rPr lang="fr-FR" sz="2800" dirty="0"/>
              <a:t> git </a:t>
            </a:r>
            <a:r>
              <a:rPr lang="fr-FR" sz="2800" dirty="0" err="1"/>
              <a:t>commits</a:t>
            </a:r>
            <a:r>
              <a:rPr lang="fr-FR" sz="2800" dirty="0"/>
              <a:t> / </a:t>
            </a:r>
            <a:r>
              <a:rPr lang="fr-FR" sz="2800" dirty="0" err="1"/>
              <a:t>conflicts</a:t>
            </a:r>
            <a:r>
              <a:rPr lang="fr-FR" sz="2800" dirty="0"/>
              <a:t> in </a:t>
            </a:r>
            <a:r>
              <a:rPr lang="fr-FR" sz="2800" dirty="0" err="1"/>
              <a:t>same</a:t>
            </a:r>
            <a:r>
              <a:rPr lang="fr-FR" sz="2800" dirty="0"/>
              <a:t> file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endParaRPr lang="fr-FR" sz="2800" dirty="0"/>
          </a:p>
          <a:p>
            <a:pPr marL="342900" indent="-342900">
              <a:buFont typeface="Symbol" panose="05050102010706020507" pitchFamily="18" charset="2"/>
              <a:buChar char="Þ"/>
            </a:pPr>
            <a:endParaRPr lang="fr-FR" sz="2800" dirty="0"/>
          </a:p>
          <a:p>
            <a:r>
              <a:rPr lang="fr-FR" sz="2800" dirty="0"/>
              <a:t>Common practices : </a:t>
            </a:r>
          </a:p>
          <a:p>
            <a:endParaRPr lang="fr-FR" sz="2800" dirty="0"/>
          </a:p>
          <a:p>
            <a:r>
              <a:rPr lang="fr-FR" sz="2800" dirty="0"/>
              <a:t>Solution 1/ split module in </a:t>
            </a:r>
            <a:r>
              <a:rPr lang="fr-FR" sz="2800" dirty="0" err="1"/>
              <a:t>sub</a:t>
            </a:r>
            <a:r>
              <a:rPr lang="fr-FR" sz="2800" dirty="0"/>
              <a:t>-modules</a:t>
            </a:r>
            <a:br>
              <a:rPr lang="fr-FR" sz="2800" dirty="0"/>
            </a:br>
            <a:endParaRPr lang="fr-FR" sz="2800" dirty="0"/>
          </a:p>
          <a:p>
            <a:r>
              <a:rPr lang="fr-FR" sz="2800" dirty="0"/>
              <a:t>Solution 2/ split </a:t>
            </a:r>
            <a:r>
              <a:rPr lang="fr-FR" sz="2800" dirty="0" err="1"/>
              <a:t>array</a:t>
            </a:r>
            <a:r>
              <a:rPr lang="fr-FR" sz="2800" dirty="0"/>
              <a:t> </a:t>
            </a:r>
            <a:r>
              <a:rPr lang="fr-FR" sz="2800" dirty="0" err="1"/>
              <a:t>declarations</a:t>
            </a:r>
            <a:r>
              <a:rPr lang="fr-FR" sz="2800" dirty="0"/>
              <a:t> </a:t>
            </a:r>
            <a:r>
              <a:rPr lang="fr-FR" sz="2800" dirty="0" err="1"/>
              <a:t>into</a:t>
            </a:r>
            <a:r>
              <a:rPr lang="fr-FR" sz="2800" dirty="0"/>
              <a:t> constants </a:t>
            </a:r>
            <a:r>
              <a:rPr lang="fr-FR" sz="2800" dirty="0" err="1"/>
              <a:t>sub-arrays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713660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6FCC4-2CAF-A1E0-362A-8A89448EF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9" y="365125"/>
            <a:ext cx="12015168" cy="1325563"/>
          </a:xfrm>
        </p:spPr>
        <p:txBody>
          <a:bodyPr/>
          <a:lstStyle/>
          <a:p>
            <a:pPr algn="ctr"/>
            <a:r>
              <a:rPr lang="fr-FR" dirty="0"/>
              <a:t>Split </a:t>
            </a:r>
            <a:r>
              <a:rPr lang="fr-FR" dirty="0" err="1"/>
              <a:t>declarations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array</a:t>
            </a:r>
            <a:r>
              <a:rPr lang="fr-FR" dirty="0"/>
              <a:t> (...</a:t>
            </a:r>
            <a:r>
              <a:rPr lang="fr-FR" dirty="0" err="1"/>
              <a:t>spreading</a:t>
            </a:r>
            <a:r>
              <a:rPr lang="fr-FR" dirty="0"/>
              <a:t>) </a:t>
            </a:r>
            <a:r>
              <a:rPr lang="fr-FR" dirty="0" err="1"/>
              <a:t>const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4C63D-FDD0-017F-F2E0-6EC636CA7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93" y="1644435"/>
            <a:ext cx="5851007" cy="3797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AE8BE3-712D-7470-1EA8-8BECBF17A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650" y="3288897"/>
            <a:ext cx="5851007" cy="206891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B01B5C6-D365-A19D-27B0-3FF1EC374B94}"/>
              </a:ext>
            </a:extLst>
          </p:cNvPr>
          <p:cNvSpPr/>
          <p:nvPr/>
        </p:nvSpPr>
        <p:spPr>
          <a:xfrm>
            <a:off x="5149920" y="3314700"/>
            <a:ext cx="1219200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BE4210E-97D9-E92C-6A8C-0383F61794C7}"/>
              </a:ext>
            </a:extLst>
          </p:cNvPr>
          <p:cNvSpPr/>
          <p:nvPr/>
        </p:nvSpPr>
        <p:spPr>
          <a:xfrm rot="6202669">
            <a:off x="8110776" y="4033585"/>
            <a:ext cx="986042" cy="1529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8172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76B5-05AC-9E2D-6202-60BE11EBD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repeated</a:t>
            </a:r>
            <a:r>
              <a:rPr lang="fr-FR" dirty="0"/>
              <a:t> (</a:t>
            </a:r>
            <a:r>
              <a:rPr lang="fr-FR" dirty="0" err="1"/>
              <a:t>static</a:t>
            </a:r>
            <a:r>
              <a:rPr lang="fr-FR" dirty="0"/>
              <a:t>) components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dynamic</a:t>
            </a:r>
            <a:r>
              <a:rPr lang="fr-FR" dirty="0"/>
              <a:t> binding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21732E-4F7D-7416-8F59-8EA3CB05D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882" y="1809718"/>
            <a:ext cx="4397440" cy="1257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EF8E07-0EF3-8670-61A0-F3652852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370" y="2496484"/>
            <a:ext cx="3119452" cy="57056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3FE7CB3-5064-5D7A-9770-8B990E41A28B}"/>
              </a:ext>
            </a:extLst>
          </p:cNvPr>
          <p:cNvSpPr/>
          <p:nvPr/>
        </p:nvSpPr>
        <p:spPr>
          <a:xfrm>
            <a:off x="5815013" y="2696043"/>
            <a:ext cx="633317" cy="2138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4E93BD-013C-3250-6C8C-10344EA4A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531" y="4186208"/>
            <a:ext cx="3016441" cy="88109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29E03B3A-02B7-FD05-38DE-72776FF08871}"/>
              </a:ext>
            </a:extLst>
          </p:cNvPr>
          <p:cNvSpPr/>
          <p:nvPr/>
        </p:nvSpPr>
        <p:spPr>
          <a:xfrm>
            <a:off x="5729288" y="4412908"/>
            <a:ext cx="633317" cy="2138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03FEFD-C0EB-0485-12E0-CC0D29241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921" y="3943290"/>
            <a:ext cx="3605316" cy="207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48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CE6F-3987-B87C-81AB-3DF59B77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34C7F-4482-C476-4BF8-4D3B3FE1B45B}"/>
              </a:ext>
            </a:extLst>
          </p:cNvPr>
          <p:cNvSpPr txBox="1"/>
          <p:nvPr/>
        </p:nvSpPr>
        <p:spPr>
          <a:xfrm>
            <a:off x="4119563" y="1866900"/>
            <a:ext cx="452983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templateHtml</a:t>
            </a:r>
            <a:r>
              <a:rPr lang="fr-FR" sz="3200" dirty="0"/>
              <a:t> {{ </a:t>
            </a:r>
            <a:r>
              <a:rPr lang="fr-FR" sz="3200" dirty="0" err="1"/>
              <a:t>expr</a:t>
            </a:r>
            <a:r>
              <a:rPr lang="fr-FR" sz="3200" dirty="0"/>
              <a:t> }}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ngFor</a:t>
            </a:r>
            <a:endParaRPr lang="fr-FR" sz="3200" dirty="0"/>
          </a:p>
          <a:p>
            <a:r>
              <a:rPr lang="fr-FR" sz="3200" dirty="0"/>
              <a:t>*</a:t>
            </a:r>
            <a:r>
              <a:rPr lang="fr-FR" sz="3200" dirty="0" err="1"/>
              <a:t>ngIf</a:t>
            </a:r>
            <a:endParaRPr lang="fr-FR" sz="3200" dirty="0"/>
          </a:p>
          <a:p>
            <a:r>
              <a:rPr lang="fr-FR" sz="3200" dirty="0"/>
              <a:t>Chrome Debugger</a:t>
            </a:r>
          </a:p>
          <a:p>
            <a:r>
              <a:rPr lang="fr-FR" sz="3200" dirty="0"/>
              <a:t>@Component</a:t>
            </a:r>
          </a:p>
          <a:p>
            <a:r>
              <a:rPr lang="fr-FR" sz="3200" dirty="0"/>
              <a:t>[] .. @Input </a:t>
            </a:r>
            <a:r>
              <a:rPr lang="fr-FR" sz="3200" dirty="0" err="1"/>
              <a:t>field</a:t>
            </a:r>
            <a:r>
              <a:rPr lang="fr-FR" sz="3200" dirty="0"/>
              <a:t> </a:t>
            </a:r>
          </a:p>
          <a:p>
            <a:r>
              <a:rPr lang="fr-FR" sz="3200" dirty="0"/>
              <a:t>() .. @Output </a:t>
            </a:r>
            <a:r>
              <a:rPr lang="fr-FR" sz="3200" dirty="0" err="1"/>
              <a:t>changed</a:t>
            </a:r>
            <a:endParaRPr lang="fr-FR" sz="3200" dirty="0"/>
          </a:p>
          <a:p>
            <a:r>
              <a:rPr lang="fr-FR" sz="3200" dirty="0"/>
              <a:t>[()] .. </a:t>
            </a:r>
            <a:r>
              <a:rPr lang="fr-FR" sz="3200" dirty="0" err="1"/>
              <a:t>Bidirectional</a:t>
            </a:r>
            <a:r>
              <a:rPr lang="fr-FR" sz="3200" dirty="0"/>
              <a:t> Binding</a:t>
            </a:r>
          </a:p>
          <a:p>
            <a:r>
              <a:rPr lang="fr-FR" sz="3200" dirty="0"/>
              <a:t>router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CE92345-3A02-D669-DD89-086F9A85C615}"/>
              </a:ext>
            </a:extLst>
          </p:cNvPr>
          <p:cNvSpPr/>
          <p:nvPr/>
        </p:nvSpPr>
        <p:spPr>
          <a:xfrm>
            <a:off x="2824162" y="4476750"/>
            <a:ext cx="9572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3800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0F315-EBAB-58B2-A92F-F7CA2D858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Binding </a:t>
            </a:r>
            <a:r>
              <a:rPr lang="fr-FR" dirty="0" err="1"/>
              <a:t>between</a:t>
            </a:r>
            <a:r>
              <a:rPr lang="fr-FR" dirty="0"/>
              <a:t> components :</a:t>
            </a:r>
            <a:br>
              <a:rPr lang="fr-FR" dirty="0"/>
            </a:br>
            <a:r>
              <a:rPr lang="fr-FR" dirty="0" err="1"/>
              <a:t>pass</a:t>
            </a:r>
            <a:r>
              <a:rPr lang="fr-FR" dirty="0"/>
              <a:t> values / capture changes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630D3-2586-AD1F-525D-E0BB1A07D7C6}"/>
              </a:ext>
            </a:extLst>
          </p:cNvPr>
          <p:cNvSpPr txBox="1"/>
          <p:nvPr/>
        </p:nvSpPr>
        <p:spPr>
          <a:xfrm>
            <a:off x="2368771" y="2182238"/>
            <a:ext cx="855522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[]</a:t>
            </a:r>
            <a:r>
              <a:rPr lang="fr-FR" sz="3200" dirty="0"/>
              <a:t>  One-</a:t>
            </a:r>
            <a:r>
              <a:rPr lang="fr-FR" sz="3200" dirty="0" err="1"/>
              <a:t>Way</a:t>
            </a:r>
            <a:r>
              <a:rPr lang="fr-FR" sz="3200" dirty="0"/>
              <a:t> data binding</a:t>
            </a:r>
          </a:p>
          <a:p>
            <a:r>
              <a:rPr lang="fr-FR" sz="3200" dirty="0"/>
              <a:t>      = </a:t>
            </a:r>
            <a:r>
              <a:rPr lang="fr-FR" sz="3200" dirty="0" err="1"/>
              <a:t>pass</a:t>
            </a:r>
            <a:r>
              <a:rPr lang="fr-FR" sz="3200" dirty="0"/>
              <a:t> value </a:t>
            </a:r>
            <a:r>
              <a:rPr lang="fr-FR" sz="3200" dirty="0" err="1"/>
              <a:t>from</a:t>
            </a:r>
            <a:r>
              <a:rPr lang="fr-FR" sz="3200" dirty="0"/>
              <a:t> parent to </a:t>
            </a:r>
            <a:r>
              <a:rPr lang="fr-FR" sz="3200" dirty="0" err="1"/>
              <a:t>child</a:t>
            </a:r>
            <a:r>
              <a:rPr lang="fr-FR" sz="3200" dirty="0"/>
              <a:t> @input </a:t>
            </a:r>
            <a:r>
              <a:rPr lang="fr-FR" sz="3200" dirty="0" err="1"/>
              <a:t>field</a:t>
            </a:r>
            <a:endParaRPr lang="fr-FR" sz="3200" dirty="0"/>
          </a:p>
          <a:p>
            <a:endParaRPr lang="fr-FR" sz="3200" dirty="0"/>
          </a:p>
          <a:p>
            <a:r>
              <a:rPr lang="fr-FR" sz="3200" b="1" dirty="0"/>
              <a:t>()</a:t>
            </a:r>
            <a:r>
              <a:rPr lang="fr-FR" sz="3200" dirty="0"/>
              <a:t>   change </a:t>
            </a:r>
            <a:r>
              <a:rPr lang="fr-FR" sz="3200" dirty="0" err="1"/>
              <a:t>events</a:t>
            </a:r>
            <a:r>
              <a:rPr lang="fr-FR" sz="3200" dirty="0"/>
              <a:t> binding</a:t>
            </a:r>
            <a:br>
              <a:rPr lang="fr-FR" sz="3200" dirty="0"/>
            </a:br>
            <a:r>
              <a:rPr lang="fr-FR" sz="3200" dirty="0"/>
              <a:t>      = </a:t>
            </a:r>
            <a:r>
              <a:rPr lang="fr-FR" sz="3200" dirty="0" err="1"/>
              <a:t>handle</a:t>
            </a:r>
            <a:r>
              <a:rPr lang="fr-FR" sz="3200" dirty="0"/>
              <a:t> </a:t>
            </a:r>
            <a:r>
              <a:rPr lang="fr-FR" sz="3200" dirty="0" err="1"/>
              <a:t>child</a:t>
            </a:r>
            <a:r>
              <a:rPr lang="fr-FR" sz="3200" dirty="0"/>
              <a:t> @output change by parent code</a:t>
            </a:r>
          </a:p>
          <a:p>
            <a:endParaRPr lang="fr-FR" sz="3200" dirty="0"/>
          </a:p>
          <a:p>
            <a:r>
              <a:rPr lang="fr-FR" sz="3200" b="1" dirty="0"/>
              <a:t>[()]</a:t>
            </a:r>
            <a:r>
              <a:rPr lang="fr-FR" sz="3200" dirty="0"/>
              <a:t>  </a:t>
            </a:r>
            <a:r>
              <a:rPr lang="fr-FR" sz="3200" dirty="0" err="1"/>
              <a:t>input+output</a:t>
            </a:r>
            <a:r>
              <a:rPr lang="fr-FR" sz="3200" dirty="0"/>
              <a:t> = 2-Way data binding</a:t>
            </a:r>
          </a:p>
          <a:p>
            <a:r>
              <a:rPr lang="fr-FR" sz="3200" dirty="0"/>
              <a:t>      = </a:t>
            </a:r>
            <a:r>
              <a:rPr lang="fr-FR" sz="3200" dirty="0" err="1"/>
              <a:t>bind</a:t>
            </a:r>
            <a:r>
              <a:rPr lang="fr-FR" sz="3200" dirty="0"/>
              <a:t> parent </a:t>
            </a:r>
            <a:r>
              <a:rPr lang="fr-FR" sz="3200" dirty="0" err="1"/>
              <a:t>field</a:t>
            </a:r>
            <a:r>
              <a:rPr lang="fr-FR" sz="3200" dirty="0"/>
              <a:t> to </a:t>
            </a:r>
            <a:r>
              <a:rPr lang="fr-FR" sz="3200" dirty="0" err="1"/>
              <a:t>child</a:t>
            </a:r>
            <a:r>
              <a:rPr lang="fr-FR" sz="3200" dirty="0"/>
              <a:t> </a:t>
            </a:r>
            <a:r>
              <a:rPr lang="fr-FR" sz="3200" dirty="0" err="1"/>
              <a:t>field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646926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9C7F-CAE6-6BAC-6AF5-45F9B25E3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65125"/>
            <a:ext cx="11539538" cy="1325563"/>
          </a:xfrm>
        </p:spPr>
        <p:txBody>
          <a:bodyPr/>
          <a:lstStyle/>
          <a:p>
            <a:r>
              <a:rPr lang="fr-FR" dirty="0" err="1"/>
              <a:t>Declare</a:t>
            </a:r>
            <a:r>
              <a:rPr lang="fr-FR" dirty="0"/>
              <a:t> @Input() </a:t>
            </a:r>
            <a:r>
              <a:rPr lang="fr-FR" dirty="0" err="1"/>
              <a:t>field</a:t>
            </a:r>
            <a:r>
              <a:rPr lang="fr-FR" dirty="0"/>
              <a:t>  … </a:t>
            </a:r>
            <a:r>
              <a:rPr lang="fr-FR" dirty="0" err="1"/>
              <a:t>then</a:t>
            </a:r>
            <a:r>
              <a:rPr lang="fr-FR" dirty="0"/>
              <a:t> use [</a:t>
            </a:r>
            <a:r>
              <a:rPr lang="fr-FR" dirty="0" err="1"/>
              <a:t>field</a:t>
            </a:r>
            <a:r>
              <a:rPr lang="fr-FR" dirty="0"/>
              <a:t>]=«</a:t>
            </a:r>
            <a:r>
              <a:rPr lang="fr-FR" dirty="0" err="1"/>
              <a:t>expr</a:t>
            </a:r>
            <a:r>
              <a:rPr lang="fr-FR" dirty="0"/>
              <a:t>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2C2F7-E97C-B5FE-DE1E-382E16F10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86" y="2555166"/>
            <a:ext cx="5724714" cy="33098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EBA328-3631-27F7-76BB-6C10BAD6E3A2}"/>
              </a:ext>
            </a:extLst>
          </p:cNvPr>
          <p:cNvSpPr/>
          <p:nvPr/>
        </p:nvSpPr>
        <p:spPr>
          <a:xfrm>
            <a:off x="2795588" y="2555165"/>
            <a:ext cx="733425" cy="318245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08AF8B-4350-3D59-732F-97494101D6D8}"/>
              </a:ext>
            </a:extLst>
          </p:cNvPr>
          <p:cNvSpPr/>
          <p:nvPr/>
        </p:nvSpPr>
        <p:spPr>
          <a:xfrm>
            <a:off x="1081088" y="4707815"/>
            <a:ext cx="2119313" cy="661146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E25841-8878-908A-8923-BB6DEADD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725" y="3429000"/>
            <a:ext cx="4818346" cy="12763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1A1BE9-3D2F-2AA2-FC8C-7DFE79DFD466}"/>
              </a:ext>
            </a:extLst>
          </p:cNvPr>
          <p:cNvSpPr/>
          <p:nvPr/>
        </p:nvSpPr>
        <p:spPr>
          <a:xfrm>
            <a:off x="7658100" y="3820771"/>
            <a:ext cx="3138488" cy="38931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48025-0526-92D1-A877-D6EDB8722B13}"/>
              </a:ext>
            </a:extLst>
          </p:cNvPr>
          <p:cNvSpPr txBox="1"/>
          <p:nvPr/>
        </p:nvSpPr>
        <p:spPr>
          <a:xfrm>
            <a:off x="539749" y="1862667"/>
            <a:ext cx="262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Child </a:t>
            </a:r>
            <a:r>
              <a:rPr lang="fr-FR" sz="2400" dirty="0" err="1"/>
              <a:t>component.ts</a:t>
            </a:r>
            <a:endParaRPr lang="fr-FR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AFFDF-A313-03FB-C8A8-03A24617D3C1}"/>
              </a:ext>
            </a:extLst>
          </p:cNvPr>
          <p:cNvSpPr txBox="1"/>
          <p:nvPr/>
        </p:nvSpPr>
        <p:spPr>
          <a:xfrm>
            <a:off x="6754812" y="1892094"/>
            <a:ext cx="3184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Parent </a:t>
            </a:r>
            <a:r>
              <a:rPr lang="fr-FR" sz="2400" dirty="0"/>
              <a:t>component.html</a:t>
            </a:r>
          </a:p>
        </p:txBody>
      </p:sp>
    </p:spTree>
    <p:extLst>
      <p:ext uri="{BB962C8B-B14F-4D97-AF65-F5344CB8AC3E}">
        <p14:creationId xmlns:p14="http://schemas.microsoft.com/office/powerpoint/2010/main" val="4074522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50151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passing parent value to </a:t>
            </a:r>
            <a:r>
              <a:rPr lang="fr-FR" dirty="0" err="1"/>
              <a:t>child</a:t>
            </a:r>
            <a:r>
              <a:rPr lang="fr-FR" dirty="0"/>
              <a:t> component:</a:t>
            </a:r>
            <a:br>
              <a:rPr lang="fr-FR" dirty="0"/>
            </a:br>
            <a:r>
              <a:rPr lang="fr-FR" dirty="0"/>
              <a:t>&lt;</a:t>
            </a:r>
            <a:r>
              <a:rPr lang="fr-FR" dirty="0" err="1"/>
              <a:t>child</a:t>
            </a:r>
            <a:r>
              <a:rPr lang="fr-FR" dirty="0"/>
              <a:t> [</a:t>
            </a:r>
            <a:r>
              <a:rPr lang="fr-FR" dirty="0" err="1"/>
              <a:t>childField</a:t>
            </a:r>
            <a:r>
              <a:rPr lang="fr-FR" dirty="0"/>
              <a:t>]=« </a:t>
            </a:r>
            <a:r>
              <a:rPr lang="fr-FR" dirty="0" err="1"/>
              <a:t>parentValue</a:t>
            </a:r>
            <a:r>
              <a:rPr lang="fr-FR" dirty="0"/>
              <a:t> »&gt;&lt;/</a:t>
            </a:r>
            <a:r>
              <a:rPr lang="fr-FR" dirty="0" err="1"/>
              <a:t>child</a:t>
            </a:r>
            <a:r>
              <a:rPr lang="fr-FR" dirty="0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D84A8-3CDD-2983-B0E5-6C16A202F768}"/>
              </a:ext>
            </a:extLst>
          </p:cNvPr>
          <p:cNvSpPr txBox="1"/>
          <p:nvPr/>
        </p:nvSpPr>
        <p:spPr>
          <a:xfrm>
            <a:off x="577001" y="1745607"/>
            <a:ext cx="3184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Parent </a:t>
            </a:r>
            <a:r>
              <a:rPr lang="fr-FR" sz="2400" dirty="0"/>
              <a:t>component.html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F9192D-FEAF-1837-B1BD-1E63B78E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47" y="4533058"/>
            <a:ext cx="4143589" cy="5389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F73590-CEE7-3AEF-AFA0-AD554EED03A6}"/>
              </a:ext>
            </a:extLst>
          </p:cNvPr>
          <p:cNvSpPr txBox="1"/>
          <p:nvPr/>
        </p:nvSpPr>
        <p:spPr>
          <a:xfrm>
            <a:off x="577001" y="3922002"/>
            <a:ext cx="2822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Parent </a:t>
            </a:r>
            <a:r>
              <a:rPr lang="fr-FR" sz="2400" dirty="0" err="1"/>
              <a:t>component.ts</a:t>
            </a:r>
            <a:endParaRPr lang="fr-FR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349E07-30BC-B370-BA11-465ADD125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63" y="4635492"/>
            <a:ext cx="3629026" cy="9876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780580-93A9-8362-FFEF-8FCCA397BAFA}"/>
              </a:ext>
            </a:extLst>
          </p:cNvPr>
          <p:cNvSpPr txBox="1"/>
          <p:nvPr/>
        </p:nvSpPr>
        <p:spPr>
          <a:xfrm>
            <a:off x="8707436" y="3850564"/>
            <a:ext cx="262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Child </a:t>
            </a:r>
            <a:r>
              <a:rPr lang="fr-FR" sz="2400" dirty="0" err="1"/>
              <a:t>component.ts</a:t>
            </a:r>
            <a:endParaRPr lang="fr-FR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BF50B9-45CE-3A79-3F6D-6CAA67039A69}"/>
              </a:ext>
            </a:extLst>
          </p:cNvPr>
          <p:cNvSpPr txBox="1"/>
          <p:nvPr/>
        </p:nvSpPr>
        <p:spPr>
          <a:xfrm>
            <a:off x="8674098" y="1802864"/>
            <a:ext cx="298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Child </a:t>
            </a:r>
            <a:r>
              <a:rPr lang="fr-FR" sz="2400" dirty="0"/>
              <a:t>component.html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23B463-537F-A8A5-78B7-4855F8FFA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01" y="2213379"/>
            <a:ext cx="6474908" cy="9623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2527DF-474F-8135-CC72-2407998EA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6278" y="2519909"/>
            <a:ext cx="3256632" cy="35822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11BEF31-BECB-7211-78CD-74CE2D71B7F0}"/>
              </a:ext>
            </a:extLst>
          </p:cNvPr>
          <p:cNvSpPr/>
          <p:nvPr/>
        </p:nvSpPr>
        <p:spPr>
          <a:xfrm rot="19087582">
            <a:off x="3249454" y="3668495"/>
            <a:ext cx="2275421" cy="1756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2202F87-1C14-39F8-DCAB-B415DDBD065E}"/>
              </a:ext>
            </a:extLst>
          </p:cNvPr>
          <p:cNvSpPr/>
          <p:nvPr/>
        </p:nvSpPr>
        <p:spPr>
          <a:xfrm rot="2060501">
            <a:off x="4198372" y="3771626"/>
            <a:ext cx="3142091" cy="1940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BA511F6-467C-9331-E120-C74DCC1C8182}"/>
              </a:ext>
            </a:extLst>
          </p:cNvPr>
          <p:cNvSpPr/>
          <p:nvPr/>
        </p:nvSpPr>
        <p:spPr>
          <a:xfrm rot="19087582">
            <a:off x="7627476" y="3781671"/>
            <a:ext cx="2341996" cy="1837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CCE8DA-A126-030B-453B-36DD66BC01FE}"/>
              </a:ext>
            </a:extLst>
          </p:cNvPr>
          <p:cNvSpPr txBox="1"/>
          <p:nvPr/>
        </p:nvSpPr>
        <p:spPr>
          <a:xfrm rot="1980084">
            <a:off x="5102010" y="3637806"/>
            <a:ext cx="240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One-</a:t>
            </a:r>
            <a:r>
              <a:rPr lang="fr-FR" sz="2400" b="1" dirty="0" err="1"/>
              <a:t>Way</a:t>
            </a:r>
            <a:r>
              <a:rPr lang="fr-FR" sz="2400" b="1" dirty="0"/>
              <a:t> Binding</a:t>
            </a:r>
          </a:p>
        </p:txBody>
      </p:sp>
    </p:spTree>
    <p:extLst>
      <p:ext uri="{BB962C8B-B14F-4D97-AF65-F5344CB8AC3E}">
        <p14:creationId xmlns:p14="http://schemas.microsoft.com/office/powerpoint/2010/main" val="3031456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" y="0"/>
            <a:ext cx="12034837" cy="868907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Demo</a:t>
            </a:r>
            <a:r>
              <a:rPr lang="fr-FR" dirty="0"/>
              <a:t> One-</a:t>
            </a:r>
            <a:r>
              <a:rPr lang="fr-FR" dirty="0" err="1"/>
              <a:t>Way</a:t>
            </a:r>
            <a:r>
              <a:rPr lang="fr-FR" dirty="0"/>
              <a:t> binding  [</a:t>
            </a:r>
            <a:r>
              <a:rPr lang="fr-FR" dirty="0" err="1"/>
              <a:t>childField</a:t>
            </a:r>
            <a:r>
              <a:rPr lang="fr-FR" dirty="0"/>
              <a:t>]=« </a:t>
            </a:r>
            <a:r>
              <a:rPr lang="fr-FR" dirty="0" err="1"/>
              <a:t>expr</a:t>
            </a:r>
            <a:r>
              <a:rPr lang="fr-FR" dirty="0"/>
              <a:t>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4FCD2-9C97-4873-63DB-0C8EC0D6B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699" y="1628619"/>
            <a:ext cx="9590601" cy="36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48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CE6F-3987-B87C-81AB-3DF59B77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34C7F-4482-C476-4BF8-4D3B3FE1B45B}"/>
              </a:ext>
            </a:extLst>
          </p:cNvPr>
          <p:cNvSpPr txBox="1"/>
          <p:nvPr/>
        </p:nvSpPr>
        <p:spPr>
          <a:xfrm>
            <a:off x="4119563" y="1866900"/>
            <a:ext cx="452983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templateHtml</a:t>
            </a:r>
            <a:r>
              <a:rPr lang="fr-FR" sz="3200" dirty="0"/>
              <a:t> {{ </a:t>
            </a:r>
            <a:r>
              <a:rPr lang="fr-FR" sz="3200" dirty="0" err="1"/>
              <a:t>expr</a:t>
            </a:r>
            <a:r>
              <a:rPr lang="fr-FR" sz="3200" dirty="0"/>
              <a:t> }}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ngFor</a:t>
            </a:r>
            <a:endParaRPr lang="fr-FR" sz="3200" dirty="0"/>
          </a:p>
          <a:p>
            <a:r>
              <a:rPr lang="fr-FR" sz="3200" dirty="0"/>
              <a:t>*</a:t>
            </a:r>
            <a:r>
              <a:rPr lang="fr-FR" sz="3200" dirty="0" err="1"/>
              <a:t>ngIf</a:t>
            </a:r>
            <a:endParaRPr lang="fr-FR" sz="3200" dirty="0"/>
          </a:p>
          <a:p>
            <a:r>
              <a:rPr lang="fr-FR" sz="3200" dirty="0"/>
              <a:t>Chrome Debugger</a:t>
            </a:r>
          </a:p>
          <a:p>
            <a:r>
              <a:rPr lang="fr-FR" sz="3200" dirty="0"/>
              <a:t>@Component</a:t>
            </a:r>
          </a:p>
          <a:p>
            <a:r>
              <a:rPr lang="fr-FR" sz="3200" dirty="0"/>
              <a:t>[] .. @Input </a:t>
            </a:r>
            <a:r>
              <a:rPr lang="fr-FR" sz="3200" dirty="0" err="1"/>
              <a:t>field</a:t>
            </a:r>
            <a:r>
              <a:rPr lang="fr-FR" sz="3200" dirty="0"/>
              <a:t> </a:t>
            </a:r>
          </a:p>
          <a:p>
            <a:r>
              <a:rPr lang="fr-FR" sz="3200" dirty="0"/>
              <a:t>() .. @Output </a:t>
            </a:r>
            <a:r>
              <a:rPr lang="fr-FR" sz="3200" dirty="0" err="1"/>
              <a:t>changed</a:t>
            </a:r>
            <a:endParaRPr lang="fr-FR" sz="3200" dirty="0"/>
          </a:p>
          <a:p>
            <a:r>
              <a:rPr lang="fr-FR" sz="3200" dirty="0"/>
              <a:t>[()] .. </a:t>
            </a:r>
            <a:r>
              <a:rPr lang="fr-FR" sz="3200" dirty="0" err="1"/>
              <a:t>Bidirectional</a:t>
            </a:r>
            <a:r>
              <a:rPr lang="fr-FR" sz="3200" dirty="0"/>
              <a:t> Binding</a:t>
            </a:r>
          </a:p>
          <a:p>
            <a:r>
              <a:rPr lang="fr-FR" sz="3200" dirty="0"/>
              <a:t>router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CE92345-3A02-D669-DD89-086F9A85C615}"/>
              </a:ext>
            </a:extLst>
          </p:cNvPr>
          <p:cNvSpPr/>
          <p:nvPr/>
        </p:nvSpPr>
        <p:spPr>
          <a:xfrm>
            <a:off x="2819400" y="4957762"/>
            <a:ext cx="9572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3825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04C7-2522-7B9F-6909-09F44CA58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Checking </a:t>
            </a:r>
            <a:r>
              <a:rPr lang="fr-FR" dirty="0" err="1"/>
              <a:t>with</a:t>
            </a:r>
            <a:r>
              <a:rPr lang="fr-FR" dirty="0"/>
              <a:t> Chrome debugger (F12)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E0B4E-A789-9DD1-94E5-EDBED9FBC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776" y="1757170"/>
            <a:ext cx="6675698" cy="443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40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F26D4-BF27-4D88-BF74-0FA82645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button</a:t>
            </a:r>
            <a:r>
              <a:rPr lang="fr-FR" dirty="0"/>
              <a:t> callback: (click)=« code…»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BBC19-7E9A-FCFC-3054-46C2834B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905" y="2386951"/>
            <a:ext cx="6973607" cy="675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808458-6D70-4F62-1D3E-60AA0DF11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905" y="3729012"/>
            <a:ext cx="5693009" cy="1143026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BC5C426D-6EA4-4DB4-6AD3-87E531A0F2F3}"/>
              </a:ext>
            </a:extLst>
          </p:cNvPr>
          <p:cNvSpPr/>
          <p:nvPr/>
        </p:nvSpPr>
        <p:spPr>
          <a:xfrm rot="3119245">
            <a:off x="5659466" y="2858463"/>
            <a:ext cx="200414" cy="10800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1508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C0B2-F96A-53F9-BF4A-CD1D063C7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(click)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implicit</a:t>
            </a:r>
            <a:r>
              <a:rPr lang="fr-FR" dirty="0"/>
              <a:t> </a:t>
            </a:r>
            <a:r>
              <a:rPr lang="fr-FR" dirty="0" err="1"/>
              <a:t>parameter</a:t>
            </a:r>
            <a:r>
              <a:rPr lang="fr-FR" dirty="0"/>
              <a:t> « $</a:t>
            </a:r>
            <a:r>
              <a:rPr lang="fr-FR" dirty="0" err="1"/>
              <a:t>event</a:t>
            </a:r>
            <a:r>
              <a:rPr lang="fr-FR" dirty="0"/>
              <a:t>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0D591-3B28-E015-E2E2-42275FAAD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3" y="2514600"/>
            <a:ext cx="6762923" cy="571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3FFD08-1141-B930-91BE-39E98EB8E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3" y="3638519"/>
            <a:ext cx="6280946" cy="123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35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937F8-A417-1B58-1589-44A3837D3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Click </a:t>
            </a:r>
            <a:r>
              <a:rPr lang="fr-FR" dirty="0" err="1"/>
              <a:t>Demo</a:t>
            </a:r>
            <a:r>
              <a:rPr lang="fr-FR" dirty="0"/>
              <a:t> … log in Chrome F12 &gt; Console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73CE4-18CA-09FE-5AE9-09B319C07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735" y="2253513"/>
            <a:ext cx="10154530" cy="235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9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74EC-5543-646A-C479-680CCF516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87" y="169862"/>
            <a:ext cx="2352675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$</a:t>
            </a:r>
            <a:r>
              <a:rPr lang="fr-FR" dirty="0" err="1"/>
              <a:t>event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detail</a:t>
            </a:r>
            <a:br>
              <a:rPr lang="fr-FR" dirty="0"/>
            </a:b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D0777-8E37-139A-1399-F20A28146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4" y="0"/>
            <a:ext cx="9494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33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93A3D-ABB2-1DCC-0D6A-F196775D2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Chrome </a:t>
            </a:r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breakpoint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7ABFA-5884-3609-26F5-9290BFADE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80" y="1325401"/>
            <a:ext cx="11411939" cy="55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342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BC05-F7A7-844E-8009-3B0F73209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939925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Notice .. « </a:t>
            </a:r>
            <a:r>
              <a:rPr lang="fr-FR" dirty="0" err="1"/>
              <a:t>ng</a:t>
            </a:r>
            <a:r>
              <a:rPr lang="fr-FR" dirty="0"/>
              <a:t> serve –c production » </a:t>
            </a:r>
            <a:br>
              <a:rPr lang="fr-FR" dirty="0"/>
            </a:br>
            <a:r>
              <a:rPr lang="fr-FR" dirty="0"/>
              <a:t>=&gt; NO source « .</a:t>
            </a:r>
            <a:r>
              <a:rPr lang="fr-FR" dirty="0" err="1"/>
              <a:t>map</a:t>
            </a:r>
            <a:r>
              <a:rPr lang="fr-FR" dirty="0"/>
              <a:t> » code !</a:t>
            </a:r>
            <a:br>
              <a:rPr lang="fr-FR" dirty="0"/>
            </a:br>
            <a:r>
              <a:rPr lang="fr-FR" dirty="0"/>
              <a:t>Can not </a:t>
            </a:r>
            <a:r>
              <a:rPr lang="fr-FR" dirty="0" err="1"/>
              <a:t>browse</a:t>
            </a:r>
            <a:r>
              <a:rPr lang="fr-FR" dirty="0"/>
              <a:t> to put </a:t>
            </a:r>
            <a:r>
              <a:rPr lang="fr-FR" dirty="0" err="1"/>
              <a:t>breakpoint</a:t>
            </a:r>
            <a:r>
              <a:rPr lang="fr-FR" dirty="0"/>
              <a:t> (</a:t>
            </a:r>
            <a:r>
              <a:rPr lang="fr-FR" dirty="0" err="1"/>
              <a:t>obfuscated</a:t>
            </a:r>
            <a:r>
              <a:rPr lang="fr-FR" dirty="0"/>
              <a:t> code)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11115-22F1-A127-A218-5BC0C07DF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97" y="2547859"/>
            <a:ext cx="2990395" cy="2633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70A1F6-F940-D01E-4751-7A7CD5A35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97" y="5424410"/>
            <a:ext cx="3156147" cy="671522"/>
          </a:xfrm>
          <a:prstGeom prst="rect">
            <a:avLst/>
          </a:prstGeom>
        </p:spPr>
      </p:pic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CC081EBB-A07C-481E-DB4D-AA1FC13FEA72}"/>
              </a:ext>
            </a:extLst>
          </p:cNvPr>
          <p:cNvSpPr/>
          <p:nvPr/>
        </p:nvSpPr>
        <p:spPr>
          <a:xfrm>
            <a:off x="3819525" y="5575505"/>
            <a:ext cx="385566" cy="369332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C7DC8B-0ECE-5780-F037-8BC437C8C81F}"/>
              </a:ext>
            </a:extLst>
          </p:cNvPr>
          <p:cNvSpPr/>
          <p:nvPr/>
        </p:nvSpPr>
        <p:spPr>
          <a:xfrm rot="17372617">
            <a:off x="-894826" y="2904262"/>
            <a:ext cx="381848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Remark</a:t>
            </a:r>
          </a:p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Source .map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47726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00175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(click) on </a:t>
            </a:r>
            <a:r>
              <a:rPr lang="fr-FR" dirty="0" err="1"/>
              <a:t>button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built-in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@Output()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C430BD-F6EE-DCDD-CDF4-2DF46949E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034" y="1312336"/>
            <a:ext cx="4780793" cy="554119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2DF1701-4E8B-D007-B00C-0A93EE485A17}"/>
              </a:ext>
            </a:extLst>
          </p:cNvPr>
          <p:cNvSpPr/>
          <p:nvPr/>
        </p:nvSpPr>
        <p:spPr>
          <a:xfrm rot="12550024">
            <a:off x="3038475" y="4133850"/>
            <a:ext cx="976313" cy="219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74C7D89-12EA-B095-0B6E-A23E606B9196}"/>
              </a:ext>
            </a:extLst>
          </p:cNvPr>
          <p:cNvSpPr/>
          <p:nvPr/>
        </p:nvSpPr>
        <p:spPr>
          <a:xfrm rot="11748773">
            <a:off x="2951654" y="4324350"/>
            <a:ext cx="976313" cy="219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F6C8DA5-8450-BBF9-BE35-1865AFEB9D37}"/>
              </a:ext>
            </a:extLst>
          </p:cNvPr>
          <p:cNvSpPr/>
          <p:nvPr/>
        </p:nvSpPr>
        <p:spPr>
          <a:xfrm rot="10800000">
            <a:off x="2909675" y="4515085"/>
            <a:ext cx="976313" cy="219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49A4261-D61B-F06D-71FE-EF10083A38AF}"/>
              </a:ext>
            </a:extLst>
          </p:cNvPr>
          <p:cNvSpPr/>
          <p:nvPr/>
        </p:nvSpPr>
        <p:spPr>
          <a:xfrm rot="10800000">
            <a:off x="8995266" y="4891087"/>
            <a:ext cx="739283" cy="238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3E4DF2-90CC-B67C-8775-11A54620147D}"/>
              </a:ext>
            </a:extLst>
          </p:cNvPr>
          <p:cNvSpPr txBox="1"/>
          <p:nvPr/>
        </p:nvSpPr>
        <p:spPr>
          <a:xfrm>
            <a:off x="9776595" y="4734161"/>
            <a:ext cx="2415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Triggered</a:t>
            </a:r>
            <a:r>
              <a:rPr lang="fr-FR" sz="2400" dirty="0"/>
              <a:t> in </a:t>
            </a:r>
            <a:r>
              <a:rPr lang="fr-FR" sz="2400" dirty="0" err="1"/>
              <a:t>child</a:t>
            </a:r>
            <a:br>
              <a:rPr lang="fr-FR" sz="2400" dirty="0"/>
            </a:br>
            <a:r>
              <a:rPr lang="fr-FR" sz="2400" dirty="0"/>
              <a:t>component (click)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4C4E18-2108-0577-2AEE-09942AF34F07}"/>
              </a:ext>
            </a:extLst>
          </p:cNvPr>
          <p:cNvSpPr txBox="1"/>
          <p:nvPr/>
        </p:nvSpPr>
        <p:spPr>
          <a:xfrm>
            <a:off x="6318430" y="4624623"/>
            <a:ext cx="1745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.</a:t>
            </a:r>
            <a:r>
              <a:rPr lang="fr-FR" sz="2400" b="1" dirty="0" err="1"/>
              <a:t>next</a:t>
            </a:r>
            <a:r>
              <a:rPr lang="fr-FR" sz="2400" b="1" dirty="0"/>
              <a:t>(</a:t>
            </a:r>
            <a:r>
              <a:rPr lang="fr-FR" sz="2400" b="1" dirty="0" err="1"/>
              <a:t>event</a:t>
            </a:r>
            <a:r>
              <a:rPr lang="fr-FR" sz="2400" b="1" dirty="0"/>
              <a:t>)</a:t>
            </a:r>
            <a:endParaRPr lang="fr-F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72362C-BD2A-139E-87AB-367209824758}"/>
              </a:ext>
            </a:extLst>
          </p:cNvPr>
          <p:cNvSpPr txBox="1"/>
          <p:nvPr/>
        </p:nvSpPr>
        <p:spPr>
          <a:xfrm>
            <a:off x="796995" y="3071158"/>
            <a:ext cx="18094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@Output() =</a:t>
            </a:r>
          </a:p>
          <a:p>
            <a:r>
              <a:rPr lang="fr-FR" sz="2400" b="1" dirty="0"/>
              <a:t>Observable</a:t>
            </a:r>
          </a:p>
          <a:p>
            <a:r>
              <a:rPr lang="fr-FR" sz="2400" b="1" dirty="0" err="1"/>
              <a:t>subscribed</a:t>
            </a:r>
            <a:endParaRPr lang="fr-FR" sz="2400" b="1" dirty="0"/>
          </a:p>
          <a:p>
            <a:r>
              <a:rPr lang="fr-FR" sz="2400" dirty="0" err="1"/>
              <a:t>from</a:t>
            </a:r>
            <a:r>
              <a:rPr lang="fr-FR" sz="2400" dirty="0"/>
              <a:t> parent</a:t>
            </a:r>
          </a:p>
          <a:p>
            <a:r>
              <a:rPr lang="fr-FR" sz="2400" dirty="0"/>
              <a:t>components </a:t>
            </a:r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333372-6C11-0B2E-3C79-6BE5130622ED}"/>
              </a:ext>
            </a:extLst>
          </p:cNvPr>
          <p:cNvSpPr/>
          <p:nvPr/>
        </p:nvSpPr>
        <p:spPr>
          <a:xfrm>
            <a:off x="3939343" y="1520464"/>
            <a:ext cx="3804482" cy="270236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B7D457-77F6-BA7A-750C-3C9980E02945}"/>
              </a:ext>
            </a:extLst>
          </p:cNvPr>
          <p:cNvSpPr/>
          <p:nvPr/>
        </p:nvSpPr>
        <p:spPr>
          <a:xfrm>
            <a:off x="4193759" y="4141065"/>
            <a:ext cx="3364329" cy="531236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834BF4F-10C6-0895-928C-2733E2C7D5CD}"/>
              </a:ext>
            </a:extLst>
          </p:cNvPr>
          <p:cNvSpPr/>
          <p:nvPr/>
        </p:nvSpPr>
        <p:spPr>
          <a:xfrm rot="16200000">
            <a:off x="5937179" y="4646541"/>
            <a:ext cx="393251" cy="3720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A8EC16-4C40-CAE6-4A72-128319DE69CE}"/>
              </a:ext>
            </a:extLst>
          </p:cNvPr>
          <p:cNvSpPr/>
          <p:nvPr/>
        </p:nvSpPr>
        <p:spPr>
          <a:xfrm>
            <a:off x="4413835" y="5054986"/>
            <a:ext cx="4244390" cy="28255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0539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001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Subscribe</a:t>
            </a:r>
            <a:r>
              <a:rPr lang="fr-FR" dirty="0"/>
              <a:t> to @Output :  (</a:t>
            </a:r>
            <a:r>
              <a:rPr lang="fr-FR" dirty="0" err="1"/>
              <a:t>childFieldChange</a:t>
            </a:r>
            <a:r>
              <a:rPr lang="fr-FR" dirty="0"/>
              <a:t>)=« </a:t>
            </a:r>
            <a:r>
              <a:rPr lang="fr-FR" dirty="0" err="1"/>
              <a:t>parentCallback</a:t>
            </a:r>
            <a:r>
              <a:rPr lang="fr-FR" dirty="0"/>
              <a:t> ($</a:t>
            </a:r>
            <a:r>
              <a:rPr lang="fr-FR" dirty="0" err="1"/>
              <a:t>event</a:t>
            </a:r>
            <a:r>
              <a:rPr lang="fr-FR" dirty="0"/>
              <a:t>)»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FE850-26E5-AEBA-388A-D144A4B91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742" y="1352469"/>
            <a:ext cx="5272333" cy="17574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B82EEC-C4BD-DC4E-CB5C-A53E886CA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742" y="3284260"/>
            <a:ext cx="6339134" cy="35737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55ABAE-ED06-9AB0-F9AD-52886A60197C}"/>
              </a:ext>
            </a:extLst>
          </p:cNvPr>
          <p:cNvSpPr/>
          <p:nvPr/>
        </p:nvSpPr>
        <p:spPr>
          <a:xfrm>
            <a:off x="4338637" y="2240805"/>
            <a:ext cx="3995737" cy="311895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1E1494-650E-C58E-9EB5-B99EDE944408}"/>
              </a:ext>
            </a:extLst>
          </p:cNvPr>
          <p:cNvSpPr/>
          <p:nvPr/>
        </p:nvSpPr>
        <p:spPr>
          <a:xfrm>
            <a:off x="3929062" y="3736230"/>
            <a:ext cx="5605463" cy="311895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9D795F-8871-C0FF-83A5-58DB49560DFB}"/>
              </a:ext>
            </a:extLst>
          </p:cNvPr>
          <p:cNvSpPr/>
          <p:nvPr/>
        </p:nvSpPr>
        <p:spPr>
          <a:xfrm>
            <a:off x="4062414" y="5591738"/>
            <a:ext cx="3143250" cy="311895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4529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Chrome Debugger &gt; « Call Stack » (parent </a:t>
            </a:r>
            <a:r>
              <a:rPr lang="fr-FR" dirty="0" err="1"/>
              <a:t>ts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D1F10-AC5C-DE6A-A937-A73E269EC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728" y="795338"/>
            <a:ext cx="9502925" cy="57009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828907-1A09-B02E-96A2-04ABB51BA5D3}"/>
              </a:ext>
            </a:extLst>
          </p:cNvPr>
          <p:cNvSpPr/>
          <p:nvPr/>
        </p:nvSpPr>
        <p:spPr>
          <a:xfrm>
            <a:off x="7038975" y="3143250"/>
            <a:ext cx="4200525" cy="2566988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55B82D-9E96-834F-BF5E-4E87ACA33F43}"/>
              </a:ext>
            </a:extLst>
          </p:cNvPr>
          <p:cNvSpPr/>
          <p:nvPr/>
        </p:nvSpPr>
        <p:spPr>
          <a:xfrm>
            <a:off x="6853238" y="3471863"/>
            <a:ext cx="4495800" cy="25241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612D317-A581-AB7E-D910-5FC545749CE7}"/>
              </a:ext>
            </a:extLst>
          </p:cNvPr>
          <p:cNvSpPr/>
          <p:nvPr/>
        </p:nvSpPr>
        <p:spPr>
          <a:xfrm rot="6686486">
            <a:off x="6360944" y="3258155"/>
            <a:ext cx="384423" cy="51922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56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0"/>
            <a:ext cx="11634788" cy="86890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Debugger Call Stack .. Parent caller[1] (parent html)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D0CF6-D512-97D0-C880-AA8D0D4C1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03" y="1038018"/>
            <a:ext cx="8923793" cy="4781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3C0154-D86D-31FF-67A8-0A31F4B65098}"/>
              </a:ext>
            </a:extLst>
          </p:cNvPr>
          <p:cNvSpPr/>
          <p:nvPr/>
        </p:nvSpPr>
        <p:spPr>
          <a:xfrm>
            <a:off x="6519852" y="3886222"/>
            <a:ext cx="4495800" cy="25241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EBB5E77C-FF9D-6D35-71C4-99686946E7E4}"/>
              </a:ext>
            </a:extLst>
          </p:cNvPr>
          <p:cNvSpPr/>
          <p:nvPr/>
        </p:nvSpPr>
        <p:spPr>
          <a:xfrm rot="6686486">
            <a:off x="6027558" y="3672514"/>
            <a:ext cx="384423" cy="51922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23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DBA68-CCD3-C775-68CA-9D9CD8B6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What</a:t>
            </a:r>
            <a:r>
              <a:rPr lang="fr-FR" dirty="0"/>
              <a:t> if {{ </a:t>
            </a:r>
            <a:r>
              <a:rPr lang="fr-FR" dirty="0" err="1"/>
              <a:t>fieldNotFound</a:t>
            </a:r>
            <a:r>
              <a:rPr lang="fr-FR" dirty="0"/>
              <a:t> }}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F0C38-A593-F1C2-1F11-A7D9C8B7B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220" y="1690688"/>
            <a:ext cx="8711532" cy="487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791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Debugger Call Stack .. Parent[2] caller (</a:t>
            </a:r>
            <a:r>
              <a:rPr lang="fr-FR" dirty="0" err="1"/>
              <a:t>child</a:t>
            </a:r>
            <a:r>
              <a:rPr lang="fr-FR" dirty="0"/>
              <a:t> </a:t>
            </a:r>
            <a:r>
              <a:rPr lang="fr-FR" dirty="0" err="1"/>
              <a:t>ts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BC942-74EC-5734-F4FB-70A2295FD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62" y="1148517"/>
            <a:ext cx="8954276" cy="45609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8EB93A-04A3-8F32-8A83-10AE906D176A}"/>
              </a:ext>
            </a:extLst>
          </p:cNvPr>
          <p:cNvSpPr/>
          <p:nvPr/>
        </p:nvSpPr>
        <p:spPr>
          <a:xfrm>
            <a:off x="6472230" y="3933838"/>
            <a:ext cx="4495800" cy="25241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02B6315-0530-7273-BCE6-2B5643D8D29C}"/>
              </a:ext>
            </a:extLst>
          </p:cNvPr>
          <p:cNvSpPr/>
          <p:nvPr/>
        </p:nvSpPr>
        <p:spPr>
          <a:xfrm rot="6686486">
            <a:off x="5979936" y="3720130"/>
            <a:ext cx="384423" cy="51922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5089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Debugger Call Stack … Parent[3] caller (</a:t>
            </a:r>
            <a:r>
              <a:rPr lang="fr-FR" dirty="0" err="1"/>
              <a:t>child</a:t>
            </a:r>
            <a:r>
              <a:rPr lang="fr-FR" dirty="0"/>
              <a:t> html)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ABF3B-A988-1ADB-27AC-13EADDDA5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913" y="1110414"/>
            <a:ext cx="8916173" cy="46371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0942F7-60DD-2E45-3AE3-54FC53B8F98B}"/>
              </a:ext>
            </a:extLst>
          </p:cNvPr>
          <p:cNvSpPr/>
          <p:nvPr/>
        </p:nvSpPr>
        <p:spPr>
          <a:xfrm>
            <a:off x="6472230" y="4233887"/>
            <a:ext cx="4495800" cy="25241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0921870-8782-AF29-67CE-A226ABEDE468}"/>
              </a:ext>
            </a:extLst>
          </p:cNvPr>
          <p:cNvSpPr/>
          <p:nvPr/>
        </p:nvSpPr>
        <p:spPr>
          <a:xfrm rot="6686486">
            <a:off x="5979936" y="4020179"/>
            <a:ext cx="384423" cy="51922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82037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63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() = Change binding</a:t>
            </a:r>
            <a:br>
              <a:rPr lang="fr-FR" dirty="0"/>
            </a:br>
            <a:r>
              <a:rPr lang="fr-FR" dirty="0"/>
              <a:t>reverse </a:t>
            </a:r>
            <a:r>
              <a:rPr lang="fr-FR" dirty="0" err="1"/>
              <a:t>way</a:t>
            </a:r>
            <a:r>
              <a:rPr lang="fr-FR" dirty="0"/>
              <a:t>: </a:t>
            </a:r>
            <a:r>
              <a:rPr lang="fr-FR" dirty="0" err="1"/>
              <a:t>child</a:t>
            </a:r>
            <a:r>
              <a:rPr lang="fr-FR" dirty="0"/>
              <a:t> -&gt; parent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E447D5-C05C-BEF9-8715-0834C67ABB79}"/>
              </a:ext>
            </a:extLst>
          </p:cNvPr>
          <p:cNvSpPr txBox="1"/>
          <p:nvPr/>
        </p:nvSpPr>
        <p:spPr>
          <a:xfrm>
            <a:off x="577001" y="1745607"/>
            <a:ext cx="3184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Parent </a:t>
            </a:r>
            <a:r>
              <a:rPr lang="fr-FR" sz="2400" dirty="0"/>
              <a:t>component.html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64E3FC-2ED5-8A05-ED49-EF10523410E4}"/>
              </a:ext>
            </a:extLst>
          </p:cNvPr>
          <p:cNvSpPr txBox="1"/>
          <p:nvPr/>
        </p:nvSpPr>
        <p:spPr>
          <a:xfrm>
            <a:off x="577001" y="3922002"/>
            <a:ext cx="2822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Parent </a:t>
            </a:r>
            <a:r>
              <a:rPr lang="fr-FR" sz="2400" dirty="0" err="1"/>
              <a:t>component.ts</a:t>
            </a:r>
            <a:endParaRPr lang="fr-F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17119-FA34-7FBC-0823-4B57D8F68933}"/>
              </a:ext>
            </a:extLst>
          </p:cNvPr>
          <p:cNvSpPr txBox="1"/>
          <p:nvPr/>
        </p:nvSpPr>
        <p:spPr>
          <a:xfrm>
            <a:off x="8707436" y="3850564"/>
            <a:ext cx="262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Child </a:t>
            </a:r>
            <a:r>
              <a:rPr lang="fr-FR" sz="2400" dirty="0" err="1"/>
              <a:t>component.ts</a:t>
            </a:r>
            <a:endParaRPr lang="fr-F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2906DA-887E-2FB7-F083-7D2D5CA9C56A}"/>
              </a:ext>
            </a:extLst>
          </p:cNvPr>
          <p:cNvSpPr txBox="1"/>
          <p:nvPr/>
        </p:nvSpPr>
        <p:spPr>
          <a:xfrm>
            <a:off x="8674098" y="1802864"/>
            <a:ext cx="298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Child </a:t>
            </a:r>
            <a:r>
              <a:rPr lang="fr-FR" sz="2400" dirty="0"/>
              <a:t>component.html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FBB04B-21BF-B1AA-650D-F2A5E79ED4DF}"/>
              </a:ext>
            </a:extLst>
          </p:cNvPr>
          <p:cNvSpPr txBox="1"/>
          <p:nvPr/>
        </p:nvSpPr>
        <p:spPr>
          <a:xfrm rot="2271286">
            <a:off x="4869307" y="3982078"/>
            <a:ext cx="2162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Change Binding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F06348-1B89-EF42-7604-F0D1279F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042" y="2207272"/>
            <a:ext cx="4441380" cy="4373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63071B-1963-F9DF-A139-B09FD85B4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135" y="4372808"/>
            <a:ext cx="4864407" cy="154968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99213AD-9E8C-2F04-126C-B0750AB714AE}"/>
              </a:ext>
            </a:extLst>
          </p:cNvPr>
          <p:cNvSpPr/>
          <p:nvPr/>
        </p:nvSpPr>
        <p:spPr>
          <a:xfrm rot="5400000">
            <a:off x="10462975" y="3520813"/>
            <a:ext cx="1842028" cy="1824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CD07874-0A75-8FB9-663B-CD3FC3EAAD1A}"/>
              </a:ext>
            </a:extLst>
          </p:cNvPr>
          <p:cNvSpPr/>
          <p:nvPr/>
        </p:nvSpPr>
        <p:spPr>
          <a:xfrm rot="7845561">
            <a:off x="8597732" y="5149491"/>
            <a:ext cx="673535" cy="2229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32BAE0-3081-EC88-7C47-558433705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312" y="2178547"/>
            <a:ext cx="4324491" cy="86489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1F03AF4-C741-6A17-79FE-CF1A8D3C2F95}"/>
              </a:ext>
            </a:extLst>
          </p:cNvPr>
          <p:cNvSpPr/>
          <p:nvPr/>
        </p:nvSpPr>
        <p:spPr>
          <a:xfrm rot="13051524">
            <a:off x="3053539" y="4097743"/>
            <a:ext cx="4841353" cy="2293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3E0490C-8A8A-1FCB-1C54-7ADFE054A7CA}"/>
              </a:ext>
            </a:extLst>
          </p:cNvPr>
          <p:cNvSpPr/>
          <p:nvPr/>
        </p:nvSpPr>
        <p:spPr>
          <a:xfrm rot="8188106">
            <a:off x="2665139" y="3640248"/>
            <a:ext cx="2690906" cy="1894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DB57581-8C5E-9220-4334-E1331438B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085" y="4730335"/>
            <a:ext cx="4700543" cy="81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403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(</a:t>
            </a:r>
            <a:r>
              <a:rPr lang="fr-FR" dirty="0" err="1"/>
              <a:t>Reminder</a:t>
            </a:r>
            <a:r>
              <a:rPr lang="fr-FR" dirty="0"/>
              <a:t>) [] = One-</a:t>
            </a:r>
            <a:r>
              <a:rPr lang="fr-FR" dirty="0" err="1"/>
              <a:t>Way</a:t>
            </a:r>
            <a:r>
              <a:rPr lang="fr-FR" dirty="0"/>
              <a:t> data binding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577A6-7232-2385-34FC-1C5C84DF328F}"/>
              </a:ext>
            </a:extLst>
          </p:cNvPr>
          <p:cNvSpPr txBox="1"/>
          <p:nvPr/>
        </p:nvSpPr>
        <p:spPr>
          <a:xfrm>
            <a:off x="577001" y="1745607"/>
            <a:ext cx="3184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Parent </a:t>
            </a:r>
            <a:r>
              <a:rPr lang="fr-FR" sz="2400" dirty="0"/>
              <a:t>component.html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71756D-7293-2AAB-3531-A37B7428B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47" y="4533058"/>
            <a:ext cx="4143589" cy="5389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403B3E-5E13-BD42-73F6-DC5A0B9B3794}"/>
              </a:ext>
            </a:extLst>
          </p:cNvPr>
          <p:cNvSpPr txBox="1"/>
          <p:nvPr/>
        </p:nvSpPr>
        <p:spPr>
          <a:xfrm>
            <a:off x="577001" y="3922002"/>
            <a:ext cx="2822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Parent </a:t>
            </a:r>
            <a:r>
              <a:rPr lang="fr-FR" sz="2400" dirty="0" err="1"/>
              <a:t>component.ts</a:t>
            </a:r>
            <a:endParaRPr lang="fr-FR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A9731-D4C1-7E42-F973-253B48692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63" y="4635492"/>
            <a:ext cx="3629026" cy="9876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F33C60-13AE-DBA9-CF4E-2D8816A7E2E2}"/>
              </a:ext>
            </a:extLst>
          </p:cNvPr>
          <p:cNvSpPr txBox="1"/>
          <p:nvPr/>
        </p:nvSpPr>
        <p:spPr>
          <a:xfrm>
            <a:off x="8707436" y="3850564"/>
            <a:ext cx="262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Child </a:t>
            </a:r>
            <a:r>
              <a:rPr lang="fr-FR" sz="2400" dirty="0" err="1"/>
              <a:t>component.ts</a:t>
            </a:r>
            <a:endParaRPr lang="fr-F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C44A66-A1E8-5691-DA1D-D42C55C4EA47}"/>
              </a:ext>
            </a:extLst>
          </p:cNvPr>
          <p:cNvSpPr txBox="1"/>
          <p:nvPr/>
        </p:nvSpPr>
        <p:spPr>
          <a:xfrm>
            <a:off x="8674098" y="1802864"/>
            <a:ext cx="298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Child </a:t>
            </a:r>
            <a:r>
              <a:rPr lang="fr-FR" sz="2400" dirty="0"/>
              <a:t>component.html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A2C2B9-7AAC-7471-7A35-2501D79E2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01" y="2213379"/>
            <a:ext cx="6474908" cy="962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FB1FAC-8D6D-6C12-8E9A-52196D389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6278" y="2519909"/>
            <a:ext cx="3256632" cy="35822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A625EFD-5AF6-9D6C-188A-ADA62E1F2953}"/>
              </a:ext>
            </a:extLst>
          </p:cNvPr>
          <p:cNvSpPr/>
          <p:nvPr/>
        </p:nvSpPr>
        <p:spPr>
          <a:xfrm rot="19087582">
            <a:off x="3249454" y="3668495"/>
            <a:ext cx="2275421" cy="1756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3707A0C-ACF3-9D31-994D-8A4B44CDFC80}"/>
              </a:ext>
            </a:extLst>
          </p:cNvPr>
          <p:cNvSpPr/>
          <p:nvPr/>
        </p:nvSpPr>
        <p:spPr>
          <a:xfrm rot="2060501">
            <a:off x="4198372" y="3771626"/>
            <a:ext cx="3142091" cy="1940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A7FC1DD-2192-00EB-F521-EAB3EB33B20C}"/>
              </a:ext>
            </a:extLst>
          </p:cNvPr>
          <p:cNvSpPr/>
          <p:nvPr/>
        </p:nvSpPr>
        <p:spPr>
          <a:xfrm rot="19087582">
            <a:off x="7627476" y="3781671"/>
            <a:ext cx="2341996" cy="1837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316A48-5917-D011-450A-96057CE7D3B7}"/>
              </a:ext>
            </a:extLst>
          </p:cNvPr>
          <p:cNvSpPr txBox="1"/>
          <p:nvPr/>
        </p:nvSpPr>
        <p:spPr>
          <a:xfrm rot="1980084">
            <a:off x="5102010" y="3637806"/>
            <a:ext cx="240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One-</a:t>
            </a:r>
            <a:r>
              <a:rPr lang="fr-FR" sz="2400" b="1" dirty="0" err="1"/>
              <a:t>Way</a:t>
            </a:r>
            <a:r>
              <a:rPr lang="fr-FR" sz="2400" b="1" dirty="0"/>
              <a:t> Binding</a:t>
            </a:r>
          </a:p>
        </p:txBody>
      </p:sp>
    </p:spTree>
    <p:extLst>
      <p:ext uri="{BB962C8B-B14F-4D97-AF65-F5344CB8AC3E}">
        <p14:creationId xmlns:p14="http://schemas.microsoft.com/office/powerpoint/2010/main" val="7121126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CE6F-3987-B87C-81AB-3DF59B77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34C7F-4482-C476-4BF8-4D3B3FE1B45B}"/>
              </a:ext>
            </a:extLst>
          </p:cNvPr>
          <p:cNvSpPr txBox="1"/>
          <p:nvPr/>
        </p:nvSpPr>
        <p:spPr>
          <a:xfrm>
            <a:off x="4119563" y="1866900"/>
            <a:ext cx="452983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templateHtml</a:t>
            </a:r>
            <a:r>
              <a:rPr lang="fr-FR" sz="3200" dirty="0"/>
              <a:t> {{ </a:t>
            </a:r>
            <a:r>
              <a:rPr lang="fr-FR" sz="3200" dirty="0" err="1"/>
              <a:t>expr</a:t>
            </a:r>
            <a:r>
              <a:rPr lang="fr-FR" sz="3200" dirty="0"/>
              <a:t> }}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ngFor</a:t>
            </a:r>
            <a:endParaRPr lang="fr-FR" sz="3200" dirty="0"/>
          </a:p>
          <a:p>
            <a:r>
              <a:rPr lang="fr-FR" sz="3200" dirty="0"/>
              <a:t>*</a:t>
            </a:r>
            <a:r>
              <a:rPr lang="fr-FR" sz="3200" dirty="0" err="1"/>
              <a:t>ngIf</a:t>
            </a:r>
            <a:endParaRPr lang="fr-FR" sz="3200" dirty="0"/>
          </a:p>
          <a:p>
            <a:r>
              <a:rPr lang="fr-FR" sz="3200" dirty="0"/>
              <a:t>Chrome Debugger</a:t>
            </a:r>
          </a:p>
          <a:p>
            <a:r>
              <a:rPr lang="fr-FR" sz="3200" dirty="0"/>
              <a:t>@Component</a:t>
            </a:r>
          </a:p>
          <a:p>
            <a:r>
              <a:rPr lang="fr-FR" sz="3200" dirty="0"/>
              <a:t>[] .. @Input </a:t>
            </a:r>
            <a:r>
              <a:rPr lang="fr-FR" sz="3200" dirty="0" err="1"/>
              <a:t>field</a:t>
            </a:r>
            <a:r>
              <a:rPr lang="fr-FR" sz="3200" dirty="0"/>
              <a:t> </a:t>
            </a:r>
          </a:p>
          <a:p>
            <a:r>
              <a:rPr lang="fr-FR" sz="3200" dirty="0"/>
              <a:t>() .. @Output </a:t>
            </a:r>
            <a:r>
              <a:rPr lang="fr-FR" sz="3200" dirty="0" err="1"/>
              <a:t>changed</a:t>
            </a:r>
            <a:endParaRPr lang="fr-FR" sz="3200" dirty="0"/>
          </a:p>
          <a:p>
            <a:r>
              <a:rPr lang="fr-FR" sz="3200" dirty="0"/>
              <a:t>[()] .. </a:t>
            </a:r>
            <a:r>
              <a:rPr lang="fr-FR" sz="3200" dirty="0" err="1"/>
              <a:t>Bidirectional</a:t>
            </a:r>
            <a:r>
              <a:rPr lang="fr-FR" sz="3200" dirty="0"/>
              <a:t> Binding</a:t>
            </a:r>
          </a:p>
          <a:p>
            <a:r>
              <a:rPr lang="fr-FR" sz="3200" dirty="0"/>
              <a:t>router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CE92345-3A02-D669-DD89-086F9A85C615}"/>
              </a:ext>
            </a:extLst>
          </p:cNvPr>
          <p:cNvSpPr/>
          <p:nvPr/>
        </p:nvSpPr>
        <p:spPr>
          <a:xfrm>
            <a:off x="2871787" y="5434012"/>
            <a:ext cx="9572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4082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11D83-2783-A51E-444E-23C2112E6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365125"/>
            <a:ext cx="120205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event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value type (string ..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Subject</a:t>
            </a:r>
            <a:r>
              <a:rPr lang="fr-FR" dirty="0"/>
              <a:t>&lt;string&gt;)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callback as setter </a:t>
            </a:r>
            <a:r>
              <a:rPr lang="fr-FR" dirty="0" err="1"/>
              <a:t>method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9C902C-F8E8-D37B-6D4D-5A49E1972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631" y="3024704"/>
            <a:ext cx="4800737" cy="1156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1EFA9D-C74F-7F65-F4A6-7153541A7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060" y="4687242"/>
            <a:ext cx="4457517" cy="48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13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[()]  =  2-Way Data Binding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9B3E2-CC1C-5063-805A-F36E10516563}"/>
              </a:ext>
            </a:extLst>
          </p:cNvPr>
          <p:cNvSpPr txBox="1"/>
          <p:nvPr/>
        </p:nvSpPr>
        <p:spPr>
          <a:xfrm>
            <a:off x="1276350" y="1826775"/>
            <a:ext cx="44595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1</a:t>
            </a:r>
          </a:p>
          <a:p>
            <a:br>
              <a:rPr lang="fr-FR" sz="2800" b="1" dirty="0"/>
            </a:br>
            <a:r>
              <a:rPr lang="fr-FR" sz="2800" b="1" dirty="0"/>
              <a:t>+ </a:t>
            </a:r>
          </a:p>
          <a:p>
            <a:endParaRPr lang="fr-FR" sz="2800" b="1" dirty="0"/>
          </a:p>
          <a:p>
            <a:r>
              <a:rPr lang="fr-FR" sz="2800" b="1" dirty="0"/>
              <a:t>1</a:t>
            </a:r>
            <a:br>
              <a:rPr lang="fr-FR" sz="2800" b="1" dirty="0"/>
            </a:br>
            <a:endParaRPr lang="fr-FR" sz="2800" b="1" dirty="0"/>
          </a:p>
          <a:p>
            <a:r>
              <a:rPr lang="fr-FR" sz="2800" b="1" dirty="0"/>
              <a:t>= </a:t>
            </a:r>
          </a:p>
          <a:p>
            <a:endParaRPr lang="fr-FR" sz="2800" b="1" dirty="0"/>
          </a:p>
          <a:p>
            <a:r>
              <a:rPr lang="fr-FR" sz="2800" b="1" dirty="0"/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ADE05F-F118-7B5D-CB00-26EB586BAACA}"/>
              </a:ext>
            </a:extLst>
          </p:cNvPr>
          <p:cNvSpPr txBox="1"/>
          <p:nvPr/>
        </p:nvSpPr>
        <p:spPr>
          <a:xfrm>
            <a:off x="5486400" y="1826775"/>
            <a:ext cx="687842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[</a:t>
            </a:r>
            <a:r>
              <a:rPr lang="fr-FR" sz="2800" dirty="0" err="1"/>
              <a:t>childField</a:t>
            </a:r>
            <a:r>
              <a:rPr lang="fr-FR" sz="2800" dirty="0"/>
              <a:t>]=« </a:t>
            </a:r>
            <a:r>
              <a:rPr lang="fr-FR" sz="2800" dirty="0" err="1"/>
              <a:t>parentField</a:t>
            </a:r>
            <a:r>
              <a:rPr lang="fr-FR" sz="2800" dirty="0"/>
              <a:t> »</a:t>
            </a:r>
          </a:p>
          <a:p>
            <a:br>
              <a:rPr lang="fr-FR" sz="2800" dirty="0"/>
            </a:br>
            <a:r>
              <a:rPr lang="fr-FR" sz="2800" dirty="0"/>
              <a:t>+ </a:t>
            </a:r>
          </a:p>
          <a:p>
            <a:endParaRPr lang="fr-FR" sz="2800" dirty="0"/>
          </a:p>
          <a:p>
            <a:r>
              <a:rPr lang="fr-FR" sz="2800" dirty="0"/>
              <a:t>(</a:t>
            </a:r>
            <a:r>
              <a:rPr lang="fr-FR" sz="2800" dirty="0" err="1"/>
              <a:t>childFieldChange</a:t>
            </a:r>
            <a:r>
              <a:rPr lang="fr-FR" sz="2800" dirty="0"/>
              <a:t>)=« </a:t>
            </a:r>
            <a:r>
              <a:rPr lang="fr-FR" sz="2800" dirty="0" err="1"/>
              <a:t>parentField</a:t>
            </a:r>
            <a:r>
              <a:rPr lang="fr-FR" sz="2800" dirty="0"/>
              <a:t> = $</a:t>
            </a:r>
            <a:r>
              <a:rPr lang="fr-FR" sz="2800" dirty="0" err="1"/>
              <a:t>event</a:t>
            </a:r>
            <a:r>
              <a:rPr lang="fr-FR" sz="2800" dirty="0"/>
              <a:t>; »</a:t>
            </a:r>
            <a:br>
              <a:rPr lang="fr-FR" sz="2800" dirty="0"/>
            </a:br>
            <a:endParaRPr lang="fr-FR" sz="2800" dirty="0"/>
          </a:p>
          <a:p>
            <a:r>
              <a:rPr lang="fr-FR" sz="2800" dirty="0"/>
              <a:t>= </a:t>
            </a:r>
          </a:p>
          <a:p>
            <a:endParaRPr lang="fr-FR" sz="2800" dirty="0"/>
          </a:p>
          <a:p>
            <a:r>
              <a:rPr lang="fr-FR" sz="2800" b="1" dirty="0"/>
              <a:t>[(</a:t>
            </a:r>
            <a:r>
              <a:rPr lang="fr-FR" sz="2800" b="1" dirty="0" err="1"/>
              <a:t>childField</a:t>
            </a:r>
            <a:r>
              <a:rPr lang="fr-FR" sz="2800" b="1" dirty="0"/>
              <a:t>)]=« </a:t>
            </a:r>
            <a:r>
              <a:rPr lang="fr-FR" sz="2800" b="1" dirty="0" err="1"/>
              <a:t>parentField</a:t>
            </a:r>
            <a:r>
              <a:rPr lang="fr-FR" sz="2800" b="1" dirty="0"/>
              <a:t> 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1CA5E-2E84-6748-FD73-F30F33DBA91E}"/>
              </a:ext>
            </a:extLst>
          </p:cNvPr>
          <p:cNvSpPr txBox="1"/>
          <p:nvPr/>
        </p:nvSpPr>
        <p:spPr>
          <a:xfrm>
            <a:off x="3195637" y="1826775"/>
            <a:ext cx="64312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[]</a:t>
            </a:r>
          </a:p>
          <a:p>
            <a:br>
              <a:rPr lang="fr-FR" sz="2800" dirty="0"/>
            </a:br>
            <a:r>
              <a:rPr lang="fr-FR" sz="2800" dirty="0"/>
              <a:t>+ </a:t>
            </a:r>
          </a:p>
          <a:p>
            <a:endParaRPr lang="fr-FR" sz="2800" dirty="0"/>
          </a:p>
          <a:p>
            <a:r>
              <a:rPr lang="fr-FR" sz="2800" dirty="0"/>
              <a:t>()</a:t>
            </a:r>
          </a:p>
          <a:p>
            <a:endParaRPr lang="fr-FR" sz="2800" dirty="0"/>
          </a:p>
          <a:p>
            <a:r>
              <a:rPr lang="fr-FR" sz="2800" dirty="0"/>
              <a:t>= </a:t>
            </a:r>
          </a:p>
          <a:p>
            <a:endParaRPr lang="fr-FR" sz="2800" dirty="0"/>
          </a:p>
          <a:p>
            <a:r>
              <a:rPr lang="fr-FR" sz="2800" b="1" dirty="0"/>
              <a:t>[()]</a:t>
            </a:r>
          </a:p>
        </p:txBody>
      </p:sp>
    </p:spTree>
    <p:extLst>
      <p:ext uri="{BB962C8B-B14F-4D97-AF65-F5344CB8AC3E}">
        <p14:creationId xmlns:p14="http://schemas.microsoft.com/office/powerpoint/2010/main" val="9081139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319588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2-Way Data Binding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naming</a:t>
            </a:r>
            <a:r>
              <a:rPr lang="fr-FR" dirty="0"/>
              <a:t> Convention </a:t>
            </a:r>
            <a:r>
              <a:rPr lang="fr-FR" dirty="0" err="1"/>
              <a:t>constraint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« </a:t>
            </a:r>
            <a:r>
              <a:rPr lang="fr-FR" dirty="0" err="1"/>
              <a:t>field</a:t>
            </a:r>
            <a:r>
              <a:rPr lang="fr-FR" dirty="0"/>
              <a:t> »  &lt;-&gt;  « </a:t>
            </a:r>
            <a:r>
              <a:rPr lang="fr-FR" dirty="0" err="1"/>
              <a:t>fieldChange</a:t>
            </a:r>
            <a:r>
              <a:rPr lang="fr-FR" dirty="0"/>
              <a:t> »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event</a:t>
            </a:r>
            <a:r>
              <a:rPr lang="fr-FR" dirty="0"/>
              <a:t> type </a:t>
            </a:r>
            <a:r>
              <a:rPr lang="fr-FR" dirty="0" err="1"/>
              <a:t>constraint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$</a:t>
            </a:r>
            <a:r>
              <a:rPr lang="fr-FR" dirty="0" err="1"/>
              <a:t>event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value</a:t>
            </a:r>
          </a:p>
        </p:txBody>
      </p:sp>
    </p:spTree>
    <p:extLst>
      <p:ext uri="{BB962C8B-B14F-4D97-AF65-F5344CB8AC3E}">
        <p14:creationId xmlns:p14="http://schemas.microsoft.com/office/powerpoint/2010/main" val="9475845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FS Home. Banana Bulk Pack Box 1.2kg">
            <a:extLst>
              <a:ext uri="{FF2B5EF4-FFF2-40B4-BE49-F238E27FC236}">
                <a16:creationId xmlns:a16="http://schemas.microsoft.com/office/drawing/2014/main" id="{F0A4BBFB-98B2-145D-7D63-D7A1E574C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563" y="2352675"/>
            <a:ext cx="4467225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71A13E-193C-89F8-763C-ECFD067D3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7352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Mnemonic</a:t>
            </a:r>
            <a:r>
              <a:rPr lang="fr-FR" dirty="0"/>
              <a:t> Tips: [()]   </a:t>
            </a:r>
            <a:r>
              <a:rPr lang="fr-FR" dirty="0" err="1"/>
              <a:t>instead</a:t>
            </a:r>
            <a:r>
              <a:rPr lang="fr-FR" dirty="0"/>
              <a:t> of  ([])</a:t>
            </a:r>
            <a:br>
              <a:rPr lang="fr-FR" dirty="0"/>
            </a:br>
            <a:br>
              <a:rPr lang="fr-FR" dirty="0"/>
            </a:br>
            <a:r>
              <a:rPr lang="fr-FR" dirty="0"/>
              <a:t>[()]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= « Banana Box »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… = banana </a:t>
            </a:r>
            <a:r>
              <a:rPr lang="fr-FR" dirty="0" err="1"/>
              <a:t>inside</a:t>
            </a:r>
            <a:r>
              <a:rPr lang="fr-FR" dirty="0"/>
              <a:t> a box</a:t>
            </a:r>
          </a:p>
        </p:txBody>
      </p:sp>
    </p:spTree>
    <p:extLst>
      <p:ext uri="{BB962C8B-B14F-4D97-AF65-F5344CB8AC3E}">
        <p14:creationId xmlns:p14="http://schemas.microsoft.com/office/powerpoint/2010/main" val="35326645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63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[(</a:t>
            </a:r>
            <a:r>
              <a:rPr lang="fr-FR" dirty="0" err="1"/>
              <a:t>childField</a:t>
            </a:r>
            <a:r>
              <a:rPr lang="fr-FR" dirty="0"/>
              <a:t>)]=« </a:t>
            </a:r>
            <a:r>
              <a:rPr lang="fr-FR" dirty="0" err="1"/>
              <a:t>parentField</a:t>
            </a:r>
            <a:r>
              <a:rPr lang="fr-FR" dirty="0"/>
              <a:t> 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E447D5-C05C-BEF9-8715-0834C67ABB79}"/>
              </a:ext>
            </a:extLst>
          </p:cNvPr>
          <p:cNvSpPr txBox="1"/>
          <p:nvPr/>
        </p:nvSpPr>
        <p:spPr>
          <a:xfrm>
            <a:off x="577001" y="1745607"/>
            <a:ext cx="3184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Parent </a:t>
            </a:r>
            <a:r>
              <a:rPr lang="fr-FR" sz="2400" dirty="0"/>
              <a:t>component.html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64E3FC-2ED5-8A05-ED49-EF10523410E4}"/>
              </a:ext>
            </a:extLst>
          </p:cNvPr>
          <p:cNvSpPr txBox="1"/>
          <p:nvPr/>
        </p:nvSpPr>
        <p:spPr>
          <a:xfrm>
            <a:off x="577001" y="3922002"/>
            <a:ext cx="2822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Parent </a:t>
            </a:r>
            <a:r>
              <a:rPr lang="fr-FR" sz="2400" dirty="0" err="1"/>
              <a:t>component.ts</a:t>
            </a:r>
            <a:endParaRPr lang="fr-F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17119-FA34-7FBC-0823-4B57D8F68933}"/>
              </a:ext>
            </a:extLst>
          </p:cNvPr>
          <p:cNvSpPr txBox="1"/>
          <p:nvPr/>
        </p:nvSpPr>
        <p:spPr>
          <a:xfrm>
            <a:off x="8169119" y="3790796"/>
            <a:ext cx="262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Child </a:t>
            </a:r>
            <a:r>
              <a:rPr lang="fr-FR" sz="2400" dirty="0" err="1"/>
              <a:t>component.ts</a:t>
            </a:r>
            <a:endParaRPr lang="fr-F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2906DA-887E-2FB7-F083-7D2D5CA9C56A}"/>
              </a:ext>
            </a:extLst>
          </p:cNvPr>
          <p:cNvSpPr txBox="1"/>
          <p:nvPr/>
        </p:nvSpPr>
        <p:spPr>
          <a:xfrm>
            <a:off x="8169119" y="1745606"/>
            <a:ext cx="298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Child </a:t>
            </a:r>
            <a:r>
              <a:rPr lang="fr-FR" sz="2400" dirty="0"/>
              <a:t>component.html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FBB04B-21BF-B1AA-650D-F2A5E79ED4DF}"/>
              </a:ext>
            </a:extLst>
          </p:cNvPr>
          <p:cNvSpPr txBox="1"/>
          <p:nvPr/>
        </p:nvSpPr>
        <p:spPr>
          <a:xfrm rot="1749379">
            <a:off x="4423218" y="3900967"/>
            <a:ext cx="2656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2-way Data Binding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007FF2-6DF8-0063-F400-A91EDE09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82" y="2271996"/>
            <a:ext cx="5303366" cy="935229"/>
          </a:xfrm>
          <a:prstGeom prst="rect">
            <a:avLst/>
          </a:prstGeom>
        </p:spPr>
      </p:pic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00C87C88-AF5C-2EAB-0BBA-579AD41EDB73}"/>
              </a:ext>
            </a:extLst>
          </p:cNvPr>
          <p:cNvSpPr/>
          <p:nvPr/>
        </p:nvSpPr>
        <p:spPr>
          <a:xfrm rot="1740563">
            <a:off x="2582745" y="4005541"/>
            <a:ext cx="4742269" cy="32866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FF7F21-EC0B-2346-9289-8D83FD78D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41" y="5094146"/>
            <a:ext cx="3169633" cy="369331"/>
          </a:xfrm>
          <a:prstGeom prst="rect">
            <a:avLst/>
          </a:prstGeom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EB403B36-2FC8-B137-427B-6AA37A56BD54}"/>
              </a:ext>
            </a:extLst>
          </p:cNvPr>
          <p:cNvSpPr/>
          <p:nvPr/>
        </p:nvSpPr>
        <p:spPr>
          <a:xfrm rot="7426847" flipV="1">
            <a:off x="2404750" y="3849802"/>
            <a:ext cx="2705933" cy="34365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29DA1F1-0A75-C9BA-F439-B350D1F8A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226" y="4383667"/>
            <a:ext cx="4687333" cy="153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32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28750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Demo</a:t>
            </a:r>
            <a:r>
              <a:rPr lang="fr-FR" dirty="0"/>
              <a:t> {{ </a:t>
            </a:r>
            <a:r>
              <a:rPr lang="fr-FR" dirty="0" err="1"/>
              <a:t>complexExpr</a:t>
            </a:r>
            <a:r>
              <a:rPr lang="fr-FR" dirty="0"/>
              <a:t> }}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15F108-1514-34E4-8C47-57546325F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57" y="3328988"/>
            <a:ext cx="4362828" cy="3048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194533-9AAF-3859-DA4D-1476FB4AD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358" y="1783557"/>
            <a:ext cx="8162702" cy="350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215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[(</a:t>
            </a:r>
            <a:r>
              <a:rPr lang="fr-FR" dirty="0" err="1"/>
              <a:t>ngModel</a:t>
            </a:r>
            <a:r>
              <a:rPr lang="fr-FR" dirty="0"/>
              <a:t>)]  …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FormsModule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AB786-BCF8-06F9-4B7E-DA1ADE790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50" y="1495425"/>
            <a:ext cx="5804463" cy="4762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C94FD8-8452-F63F-4E85-93A962245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12" y="2143993"/>
            <a:ext cx="2642325" cy="24960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8A3E1A3-94CA-E379-554F-ACC553E8FB4C}"/>
              </a:ext>
            </a:extLst>
          </p:cNvPr>
          <p:cNvSpPr/>
          <p:nvPr/>
        </p:nvSpPr>
        <p:spPr>
          <a:xfrm>
            <a:off x="333367" y="1495425"/>
            <a:ext cx="5853120" cy="41910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51D887-6C72-AD94-F3E8-82261D79ED51}"/>
              </a:ext>
            </a:extLst>
          </p:cNvPr>
          <p:cNvSpPr/>
          <p:nvPr/>
        </p:nvSpPr>
        <p:spPr>
          <a:xfrm>
            <a:off x="333375" y="4291010"/>
            <a:ext cx="2071687" cy="34905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C28C33-2236-9EB9-92BD-0F5866BF7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478" y="3231438"/>
            <a:ext cx="6851997" cy="548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2162A9-F7FC-C209-AD94-994DBC4D6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7378" y="4710111"/>
            <a:ext cx="881055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260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BB4BA-A0EA-71D0-DF38-437C9C87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2-way data binding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3EC54-892B-711B-6F4E-2B776DB33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782" y="2824944"/>
            <a:ext cx="5094411" cy="3970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A889AC-D8F9-CC7E-EFE2-34B1EB685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782" y="1576359"/>
            <a:ext cx="6047037" cy="6810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6A907B-C0ED-E096-DD64-C9EB44DF90EB}"/>
              </a:ext>
            </a:extLst>
          </p:cNvPr>
          <p:cNvSpPr txBox="1"/>
          <p:nvPr/>
        </p:nvSpPr>
        <p:spPr>
          <a:xfrm>
            <a:off x="5638800" y="1207027"/>
            <a:ext cx="12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Child 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EF299-B7D3-340C-2763-797720E9848C}"/>
              </a:ext>
            </a:extLst>
          </p:cNvPr>
          <p:cNvSpPr txBox="1"/>
          <p:nvPr/>
        </p:nvSpPr>
        <p:spPr>
          <a:xfrm>
            <a:off x="5638800" y="2417491"/>
            <a:ext cx="94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Child .</a:t>
            </a:r>
            <a:r>
              <a:rPr lang="fr-FR" b="1" dirty="0" err="1"/>
              <a:t>ts</a:t>
            </a:r>
            <a:endParaRPr lang="fr-FR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297CD7-87FB-70B7-8299-CF963339D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63" y="4744390"/>
            <a:ext cx="3169633" cy="3693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54AB7A-3AF1-20F9-91CE-9537A596FAF8}"/>
              </a:ext>
            </a:extLst>
          </p:cNvPr>
          <p:cNvSpPr txBox="1"/>
          <p:nvPr/>
        </p:nvSpPr>
        <p:spPr>
          <a:xfrm>
            <a:off x="1136531" y="4317728"/>
            <a:ext cx="109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Parent .</a:t>
            </a:r>
            <a:r>
              <a:rPr lang="fr-FR" b="1" dirty="0" err="1"/>
              <a:t>ts</a:t>
            </a:r>
            <a:endParaRPr lang="fr-F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D2C144-C2D2-B858-55A1-0C484D7DA5BC}"/>
              </a:ext>
            </a:extLst>
          </p:cNvPr>
          <p:cNvSpPr txBox="1"/>
          <p:nvPr/>
        </p:nvSpPr>
        <p:spPr>
          <a:xfrm>
            <a:off x="1033463" y="1207027"/>
            <a:ext cx="1372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Parent .html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F6722E-FF92-5A50-6774-FDD1E52FE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19" y="1737989"/>
            <a:ext cx="4130742" cy="5194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1CA51E4-21F7-5A8E-D866-EAA5CE199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632" y="2698558"/>
            <a:ext cx="5303366" cy="93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226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2-way data binding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2DF53-6534-A539-7AB5-BB9AB3149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6847"/>
            <a:ext cx="10827750" cy="181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583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CE6F-3987-B87C-81AB-3DF59B77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34C7F-4482-C476-4BF8-4D3B3FE1B45B}"/>
              </a:ext>
            </a:extLst>
          </p:cNvPr>
          <p:cNvSpPr txBox="1"/>
          <p:nvPr/>
        </p:nvSpPr>
        <p:spPr>
          <a:xfrm>
            <a:off x="4119563" y="1866900"/>
            <a:ext cx="452983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templateHtml</a:t>
            </a:r>
            <a:r>
              <a:rPr lang="fr-FR" sz="3200" dirty="0"/>
              <a:t> {{ </a:t>
            </a:r>
            <a:r>
              <a:rPr lang="fr-FR" sz="3200" dirty="0" err="1"/>
              <a:t>expr</a:t>
            </a:r>
            <a:r>
              <a:rPr lang="fr-FR" sz="3200" dirty="0"/>
              <a:t> }}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ngFor</a:t>
            </a:r>
            <a:endParaRPr lang="fr-FR" sz="3200" dirty="0"/>
          </a:p>
          <a:p>
            <a:r>
              <a:rPr lang="fr-FR" sz="3200" dirty="0"/>
              <a:t>*</a:t>
            </a:r>
            <a:r>
              <a:rPr lang="fr-FR" sz="3200" dirty="0" err="1"/>
              <a:t>ngIf</a:t>
            </a:r>
            <a:endParaRPr lang="fr-FR" sz="3200" dirty="0"/>
          </a:p>
          <a:p>
            <a:r>
              <a:rPr lang="fr-FR" sz="3200" dirty="0"/>
              <a:t>Chrome Debugger</a:t>
            </a:r>
          </a:p>
          <a:p>
            <a:r>
              <a:rPr lang="fr-FR" sz="3200" dirty="0"/>
              <a:t>@Component</a:t>
            </a:r>
          </a:p>
          <a:p>
            <a:r>
              <a:rPr lang="fr-FR" sz="3200" dirty="0"/>
              <a:t>[] .. @Input </a:t>
            </a:r>
            <a:r>
              <a:rPr lang="fr-FR" sz="3200" dirty="0" err="1"/>
              <a:t>field</a:t>
            </a:r>
            <a:r>
              <a:rPr lang="fr-FR" sz="3200" dirty="0"/>
              <a:t> </a:t>
            </a:r>
          </a:p>
          <a:p>
            <a:r>
              <a:rPr lang="fr-FR" sz="3200" dirty="0"/>
              <a:t>() .. @Output </a:t>
            </a:r>
            <a:r>
              <a:rPr lang="fr-FR" sz="3200" dirty="0" err="1"/>
              <a:t>changed</a:t>
            </a:r>
            <a:endParaRPr lang="fr-FR" sz="3200" dirty="0"/>
          </a:p>
          <a:p>
            <a:r>
              <a:rPr lang="fr-FR" sz="3200" dirty="0"/>
              <a:t>[()] .. </a:t>
            </a:r>
            <a:r>
              <a:rPr lang="fr-FR" sz="3200" dirty="0" err="1"/>
              <a:t>Bidirectional</a:t>
            </a:r>
            <a:r>
              <a:rPr lang="fr-FR" sz="3200" dirty="0"/>
              <a:t> Binding</a:t>
            </a:r>
          </a:p>
          <a:p>
            <a:r>
              <a:rPr lang="fr-FR" sz="3200" dirty="0"/>
              <a:t>router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CE92345-3A02-D669-DD89-086F9A85C615}"/>
              </a:ext>
            </a:extLst>
          </p:cNvPr>
          <p:cNvSpPr/>
          <p:nvPr/>
        </p:nvSpPr>
        <p:spPr>
          <a:xfrm>
            <a:off x="2857499" y="5943600"/>
            <a:ext cx="9572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9524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3938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Routes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32099D-D89E-6F9B-3F99-44FBDB3B0523}"/>
              </a:ext>
            </a:extLst>
          </p:cNvPr>
          <p:cNvSpPr txBox="1"/>
          <p:nvPr/>
        </p:nvSpPr>
        <p:spPr>
          <a:xfrm>
            <a:off x="3495675" y="1695449"/>
            <a:ext cx="590341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URL </a:t>
            </a:r>
            <a:r>
              <a:rPr lang="fr-FR" sz="3200" b="1" dirty="0"/>
              <a:t>/</a:t>
            </a:r>
            <a:r>
              <a:rPr lang="fr-FR" sz="3200" b="1" dirty="0" err="1"/>
              <a:t>pageX</a:t>
            </a:r>
            <a:r>
              <a:rPr lang="fr-FR" sz="3200" dirty="0"/>
              <a:t>  =&gt;  </a:t>
            </a:r>
            <a:r>
              <a:rPr lang="fr-FR" sz="3200" b="1" dirty="0"/>
              <a:t>@Component X</a:t>
            </a:r>
            <a:br>
              <a:rPr lang="fr-FR" sz="3200" dirty="0"/>
            </a:br>
            <a:r>
              <a:rPr lang="fr-FR" sz="3200" dirty="0"/>
              <a:t>URL /</a:t>
            </a:r>
            <a:r>
              <a:rPr lang="fr-FR" sz="3200" dirty="0" err="1"/>
              <a:t>pageY</a:t>
            </a:r>
            <a:r>
              <a:rPr lang="fr-FR" sz="3200" dirty="0"/>
              <a:t>  =&gt;  @Component Y</a:t>
            </a:r>
          </a:p>
          <a:p>
            <a:endParaRPr lang="fr-FR" sz="3200" dirty="0"/>
          </a:p>
          <a:p>
            <a:r>
              <a:rPr lang="fr-FR" sz="3200" dirty="0"/>
              <a:t>May use « hash »:</a:t>
            </a:r>
          </a:p>
          <a:p>
            <a:r>
              <a:rPr lang="fr-FR" sz="3200" dirty="0"/>
              <a:t>URL </a:t>
            </a:r>
            <a:r>
              <a:rPr lang="fr-FR" sz="3200" b="1" dirty="0"/>
              <a:t>/#/</a:t>
            </a:r>
            <a:r>
              <a:rPr lang="fr-FR" sz="3200" dirty="0"/>
              <a:t>pageX  =&gt;  @Component X</a:t>
            </a:r>
            <a:br>
              <a:rPr lang="fr-FR" sz="3200" dirty="0"/>
            </a:br>
            <a:endParaRPr lang="fr-FR" sz="3200" dirty="0"/>
          </a:p>
          <a:p>
            <a:r>
              <a:rPr lang="fr-FR" sz="3200" dirty="0"/>
              <a:t>May use Child-Path and Param:</a:t>
            </a:r>
          </a:p>
          <a:p>
            <a:r>
              <a:rPr lang="fr-FR" sz="3200" dirty="0"/>
              <a:t>URL /#/pageX/childY</a:t>
            </a:r>
            <a:r>
              <a:rPr lang="fr-FR" sz="3200" b="1" dirty="0"/>
              <a:t>/id1234</a:t>
            </a:r>
          </a:p>
        </p:txBody>
      </p:sp>
    </p:spTree>
    <p:extLst>
      <p:ext uri="{BB962C8B-B14F-4D97-AF65-F5344CB8AC3E}">
        <p14:creationId xmlns:p14="http://schemas.microsoft.com/office/powerpoint/2010/main" val="2227208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86E01E-EC30-53AD-8F48-195019F6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664" y="1093885"/>
            <a:ext cx="5429721" cy="40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 err="1"/>
              <a:t>RouterModule.forRoute</a:t>
            </a:r>
            <a:r>
              <a:rPr lang="fr-FR" dirty="0"/>
              <a:t>(routes)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EAB02-4BD0-9AB9-1FBC-33F837A12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537" y="2109710"/>
            <a:ext cx="2065199" cy="17908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5FD026-64C2-5D5F-135A-E6B460F9A8A4}"/>
              </a:ext>
            </a:extLst>
          </p:cNvPr>
          <p:cNvSpPr/>
          <p:nvPr/>
        </p:nvSpPr>
        <p:spPr>
          <a:xfrm>
            <a:off x="1547813" y="3551511"/>
            <a:ext cx="2071687" cy="34905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EC94E5-BC17-6904-6823-C343049D9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566" y="5597530"/>
            <a:ext cx="4761997" cy="8134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2F0DA20-A331-E06A-6B75-1BCE73116169}"/>
              </a:ext>
            </a:extLst>
          </p:cNvPr>
          <p:cNvSpPr/>
          <p:nvPr/>
        </p:nvSpPr>
        <p:spPr>
          <a:xfrm>
            <a:off x="4557713" y="2800351"/>
            <a:ext cx="4219575" cy="110021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78D536-4BAF-D4A0-4338-6F8B1CFFD688}"/>
              </a:ext>
            </a:extLst>
          </p:cNvPr>
          <p:cNvSpPr/>
          <p:nvPr/>
        </p:nvSpPr>
        <p:spPr>
          <a:xfrm>
            <a:off x="4605338" y="4294439"/>
            <a:ext cx="3695700" cy="22994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CFF854-75B4-F15D-172B-28BCA043F95D}"/>
              </a:ext>
            </a:extLst>
          </p:cNvPr>
          <p:cNvSpPr/>
          <p:nvPr/>
        </p:nvSpPr>
        <p:spPr>
          <a:xfrm>
            <a:off x="4710113" y="5937522"/>
            <a:ext cx="4124325" cy="473465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98678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Router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E2A1C8-4DAF-BC05-E618-240925BFC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89" y="1195332"/>
            <a:ext cx="5715495" cy="1276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250F86-A367-BE17-43A4-72DD0338B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116" y="1195332"/>
            <a:ext cx="5715495" cy="12574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53B23A-7C10-6107-5023-9ACB44598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38" y="4561868"/>
            <a:ext cx="3995861" cy="976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FCD868-244C-C3A9-675C-0E85B25F6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112" y="4539758"/>
            <a:ext cx="3767263" cy="8890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1AC9E0-0C29-3544-363C-BB7275387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58" y="2928899"/>
            <a:ext cx="5096333" cy="11525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A0EF47-ABDB-FC00-79A2-A374C892C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9116" y="2852718"/>
            <a:ext cx="5096333" cy="11525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F94A931-51EC-FDAA-6B15-53DB32D1760C}"/>
              </a:ext>
            </a:extLst>
          </p:cNvPr>
          <p:cNvSpPr/>
          <p:nvPr/>
        </p:nvSpPr>
        <p:spPr>
          <a:xfrm>
            <a:off x="442913" y="3213373"/>
            <a:ext cx="5000625" cy="34905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6FAC2F-E65B-C10C-330B-A1A55E278D1D}"/>
              </a:ext>
            </a:extLst>
          </p:cNvPr>
          <p:cNvSpPr/>
          <p:nvPr/>
        </p:nvSpPr>
        <p:spPr>
          <a:xfrm>
            <a:off x="6276976" y="3433838"/>
            <a:ext cx="5000625" cy="34905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DBB0E4-5EB5-E9F6-23E2-176416510176}"/>
              </a:ext>
            </a:extLst>
          </p:cNvPr>
          <p:cNvSpPr/>
          <p:nvPr/>
        </p:nvSpPr>
        <p:spPr>
          <a:xfrm>
            <a:off x="4048126" y="4700899"/>
            <a:ext cx="704849" cy="34905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9A5AC7-A70F-6C44-BBCF-B0E84F057DB9}"/>
              </a:ext>
            </a:extLst>
          </p:cNvPr>
          <p:cNvSpPr/>
          <p:nvPr/>
        </p:nvSpPr>
        <p:spPr>
          <a:xfrm>
            <a:off x="9805989" y="4635240"/>
            <a:ext cx="704849" cy="34905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59495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Navigation : &lt;a </a:t>
            </a:r>
            <a:r>
              <a:rPr lang="fr-FR" dirty="0" err="1"/>
              <a:t>routerLink</a:t>
            </a:r>
            <a:r>
              <a:rPr lang="fr-FR" dirty="0"/>
              <a:t>=« /page »&gt;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57156-642D-5F7B-5891-05B0C6D1B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182" y="1495381"/>
            <a:ext cx="4405468" cy="1241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041D73-069C-8F6B-6EFB-A264552DC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025" y="1495381"/>
            <a:ext cx="4345748" cy="11954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4BB2DD-F458-8126-C724-0746B74EC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025" y="3786141"/>
            <a:ext cx="4513120" cy="1495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FEEC3F-1E9F-2A43-8699-73E2F3BD8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473" y="3727381"/>
            <a:ext cx="4210177" cy="1612989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E32BC8FC-6D04-380F-0D0D-F81669F61257}"/>
              </a:ext>
            </a:extLst>
          </p:cNvPr>
          <p:cNvSpPr/>
          <p:nvPr/>
        </p:nvSpPr>
        <p:spPr>
          <a:xfrm rot="8146374">
            <a:off x="6003623" y="3948112"/>
            <a:ext cx="257175" cy="13144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61D789E-3EB3-DD2A-C1B5-9B5A17A3F589}"/>
              </a:ext>
            </a:extLst>
          </p:cNvPr>
          <p:cNvSpPr/>
          <p:nvPr/>
        </p:nvSpPr>
        <p:spPr>
          <a:xfrm rot="13279498">
            <a:off x="5983614" y="3965937"/>
            <a:ext cx="257175" cy="13144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4035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DA215-5B7D-E722-F9F5-158AF874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Main page = </a:t>
            </a:r>
            <a:br>
              <a:rPr lang="fr-FR" dirty="0"/>
            </a:br>
            <a:r>
              <a:rPr lang="fr-FR" dirty="0" err="1"/>
              <a:t>NavBar</a:t>
            </a:r>
            <a:r>
              <a:rPr lang="fr-FR" dirty="0"/>
              <a:t> menu  + &lt;router-</a:t>
            </a:r>
            <a:r>
              <a:rPr lang="fr-FR" dirty="0" err="1"/>
              <a:t>outlet</a:t>
            </a:r>
            <a:r>
              <a:rPr lang="fr-FR" dirty="0"/>
              <a:t>&gt; (+ </a:t>
            </a:r>
            <a:r>
              <a:rPr lang="fr-FR" dirty="0" err="1"/>
              <a:t>footer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8FCFF-A4D5-0377-2878-2CBEE92F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3" y="1567634"/>
            <a:ext cx="6247738" cy="52903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F40A7C-E819-23FD-85CF-5A0B8680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070" y="1643944"/>
            <a:ext cx="4222416" cy="2326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35CE2D-AB9D-12D9-B75C-DACFE5E98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071" y="4581456"/>
            <a:ext cx="4222415" cy="22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463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BC18-36C3-5AD4-3E1E-9D873517A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ActivatedRoute</a:t>
            </a:r>
            <a:r>
              <a:rPr lang="fr-FR" dirty="0"/>
              <a:t> </a:t>
            </a:r>
            <a:r>
              <a:rPr lang="fr-FR" dirty="0" err="1"/>
              <a:t>path</a:t>
            </a:r>
            <a:r>
              <a:rPr lang="fr-FR" dirty="0"/>
              <a:t> &amp; param </a:t>
            </a:r>
            <a:r>
              <a:rPr lang="fr-FR" dirty="0" err="1"/>
              <a:t>from</a:t>
            </a:r>
            <a:r>
              <a:rPr lang="fr-FR" dirty="0"/>
              <a:t> URL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3418F4-1264-EB50-BCB7-9468720DB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348" y="1233260"/>
            <a:ext cx="6471552" cy="55230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CD1C77-AA92-E995-E078-4770A42A8B2B}"/>
              </a:ext>
            </a:extLst>
          </p:cNvPr>
          <p:cNvSpPr/>
          <p:nvPr/>
        </p:nvSpPr>
        <p:spPr>
          <a:xfrm>
            <a:off x="2775686" y="1182792"/>
            <a:ext cx="5582502" cy="36502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A905EA-BA1B-9DCE-453C-2E02ADF9E945}"/>
              </a:ext>
            </a:extLst>
          </p:cNvPr>
          <p:cNvSpPr/>
          <p:nvPr/>
        </p:nvSpPr>
        <p:spPr>
          <a:xfrm>
            <a:off x="4144060" y="4252907"/>
            <a:ext cx="3242578" cy="28099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8EF5BE-389A-B40C-7885-504749E210FA}"/>
              </a:ext>
            </a:extLst>
          </p:cNvPr>
          <p:cNvSpPr/>
          <p:nvPr/>
        </p:nvSpPr>
        <p:spPr>
          <a:xfrm>
            <a:off x="3295651" y="4538667"/>
            <a:ext cx="4981574" cy="28099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4783BC-4657-C103-A90B-6152DBE5A137}"/>
              </a:ext>
            </a:extLst>
          </p:cNvPr>
          <p:cNvSpPr/>
          <p:nvPr/>
        </p:nvSpPr>
        <p:spPr>
          <a:xfrm>
            <a:off x="3295650" y="5626662"/>
            <a:ext cx="5986463" cy="921776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4510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CE6F-3987-B87C-81AB-3DF59B77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34C7F-4482-C476-4BF8-4D3B3FE1B45B}"/>
              </a:ext>
            </a:extLst>
          </p:cNvPr>
          <p:cNvSpPr txBox="1"/>
          <p:nvPr/>
        </p:nvSpPr>
        <p:spPr>
          <a:xfrm>
            <a:off x="4119563" y="1866900"/>
            <a:ext cx="452983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templateHtml</a:t>
            </a:r>
            <a:r>
              <a:rPr lang="fr-FR" sz="3200" dirty="0"/>
              <a:t> {{ </a:t>
            </a:r>
            <a:r>
              <a:rPr lang="fr-FR" sz="3200" dirty="0" err="1"/>
              <a:t>expr</a:t>
            </a:r>
            <a:r>
              <a:rPr lang="fr-FR" sz="3200" dirty="0"/>
              <a:t> }}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ngFor</a:t>
            </a:r>
            <a:endParaRPr lang="fr-FR" sz="3200" dirty="0"/>
          </a:p>
          <a:p>
            <a:r>
              <a:rPr lang="fr-FR" sz="3200" dirty="0"/>
              <a:t>*</a:t>
            </a:r>
            <a:r>
              <a:rPr lang="fr-FR" sz="3200" dirty="0" err="1"/>
              <a:t>ngIf</a:t>
            </a:r>
            <a:endParaRPr lang="fr-FR" sz="3200" dirty="0"/>
          </a:p>
          <a:p>
            <a:r>
              <a:rPr lang="fr-FR" sz="3200" dirty="0"/>
              <a:t>Chrome Debugger</a:t>
            </a:r>
          </a:p>
          <a:p>
            <a:r>
              <a:rPr lang="fr-FR" sz="3200" dirty="0"/>
              <a:t>@Component</a:t>
            </a:r>
          </a:p>
          <a:p>
            <a:r>
              <a:rPr lang="fr-FR" sz="3200" dirty="0"/>
              <a:t>[] .. @Input </a:t>
            </a:r>
            <a:r>
              <a:rPr lang="fr-FR" sz="3200" dirty="0" err="1"/>
              <a:t>field</a:t>
            </a:r>
            <a:r>
              <a:rPr lang="fr-FR" sz="3200" dirty="0"/>
              <a:t> </a:t>
            </a:r>
          </a:p>
          <a:p>
            <a:r>
              <a:rPr lang="fr-FR" sz="3200" dirty="0"/>
              <a:t>() .. @Output </a:t>
            </a:r>
            <a:r>
              <a:rPr lang="fr-FR" sz="3200" dirty="0" err="1"/>
              <a:t>changed</a:t>
            </a:r>
            <a:endParaRPr lang="fr-FR" sz="3200" dirty="0"/>
          </a:p>
          <a:p>
            <a:r>
              <a:rPr lang="fr-FR" sz="3200" dirty="0"/>
              <a:t>[()] .. </a:t>
            </a:r>
            <a:r>
              <a:rPr lang="fr-FR" sz="3200" dirty="0" err="1"/>
              <a:t>Bidirectional</a:t>
            </a:r>
            <a:r>
              <a:rPr lang="fr-FR" sz="3200" dirty="0"/>
              <a:t> Binding</a:t>
            </a:r>
          </a:p>
          <a:p>
            <a:r>
              <a:rPr lang="fr-FR" sz="3200" dirty="0"/>
              <a:t>router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CE92345-3A02-D669-DD89-086F9A85C615}"/>
              </a:ext>
            </a:extLst>
          </p:cNvPr>
          <p:cNvSpPr/>
          <p:nvPr/>
        </p:nvSpPr>
        <p:spPr>
          <a:xfrm>
            <a:off x="2909887" y="2509837"/>
            <a:ext cx="9572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38421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BC18-36C3-5AD4-3E1E-9D873517A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Navigate</a:t>
            </a:r>
            <a:r>
              <a:rPr lang="fr-FR" dirty="0"/>
              <a:t> to Route &amp; change param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9DE09-1AEF-AD67-214E-2C8B7EE8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1" y="3644140"/>
            <a:ext cx="5582502" cy="2147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4538F4-3552-F17D-1145-63C7C1D7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42" y="1678109"/>
            <a:ext cx="5956552" cy="380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667F17-1709-8C65-ECB0-0BAFCDD7A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36" y="2595510"/>
            <a:ext cx="11113328" cy="5381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0B3CB9-DA34-8311-85C2-CAF8B360326C}"/>
              </a:ext>
            </a:extLst>
          </p:cNvPr>
          <p:cNvSpPr/>
          <p:nvPr/>
        </p:nvSpPr>
        <p:spPr>
          <a:xfrm>
            <a:off x="8262930" y="2687744"/>
            <a:ext cx="3071812" cy="36502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7EA8B9-1347-8EB2-DA46-E16072A22810}"/>
              </a:ext>
            </a:extLst>
          </p:cNvPr>
          <p:cNvSpPr/>
          <p:nvPr/>
        </p:nvSpPr>
        <p:spPr>
          <a:xfrm>
            <a:off x="818298" y="3997429"/>
            <a:ext cx="5582502" cy="36502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BBDD9D-0041-A7FF-C1AB-6729F8E0EF2D}"/>
              </a:ext>
            </a:extLst>
          </p:cNvPr>
          <p:cNvSpPr/>
          <p:nvPr/>
        </p:nvSpPr>
        <p:spPr>
          <a:xfrm>
            <a:off x="757238" y="1678109"/>
            <a:ext cx="6157912" cy="36502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7292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BC18-36C3-5AD4-3E1E-9D873517A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Storing</a:t>
            </a:r>
            <a:r>
              <a:rPr lang="fr-FR" dirty="0"/>
              <a:t> data in @Service</a:t>
            </a:r>
            <a:br>
              <a:rPr lang="fr-FR" dirty="0"/>
            </a:br>
            <a:r>
              <a:rPr lang="fr-FR" dirty="0"/>
              <a:t>… to </a:t>
            </a:r>
            <a:r>
              <a:rPr lang="fr-FR" dirty="0" err="1"/>
              <a:t>keep</a:t>
            </a:r>
            <a:r>
              <a:rPr lang="fr-FR" dirty="0"/>
              <a:t> value </a:t>
            </a:r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changing</a:t>
            </a:r>
            <a:r>
              <a:rPr lang="fr-FR" dirty="0"/>
              <a:t>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30F1D-DC06-884C-30E8-9C1532C37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367" y="2274283"/>
            <a:ext cx="7765950" cy="11811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275979-FAAF-3738-F75C-7E9A9FC19107}"/>
              </a:ext>
            </a:extLst>
          </p:cNvPr>
          <p:cNvSpPr txBox="1"/>
          <p:nvPr/>
        </p:nvSpPr>
        <p:spPr>
          <a:xfrm>
            <a:off x="4497022" y="1689508"/>
            <a:ext cx="3728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$ </a:t>
            </a:r>
            <a:r>
              <a:rPr lang="fr-FR" sz="3200" dirty="0" err="1"/>
              <a:t>ng</a:t>
            </a:r>
            <a:r>
              <a:rPr lang="fr-FR" sz="3200" dirty="0"/>
              <a:t> </a:t>
            </a:r>
            <a:r>
              <a:rPr lang="fr-FR" sz="3200" dirty="0" err="1"/>
              <a:t>generate</a:t>
            </a:r>
            <a:r>
              <a:rPr lang="fr-FR" sz="3200" dirty="0"/>
              <a:t>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00D903-F98F-E8E3-5F98-D3CE30FA4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729" y="3570510"/>
            <a:ext cx="5029369" cy="328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836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BC18-36C3-5AD4-3E1E-9D873517A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@Injectable Service </a:t>
            </a:r>
            <a:br>
              <a:rPr lang="fr-FR" dirty="0"/>
            </a:br>
            <a:r>
              <a:rPr lang="fr-FR" dirty="0"/>
              <a:t>in @Component </a:t>
            </a:r>
            <a:r>
              <a:rPr lang="fr-FR" dirty="0" err="1"/>
              <a:t>constructor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B7D330-4FE7-86B0-C7FC-13823CEF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700" y="1771510"/>
            <a:ext cx="6774599" cy="42816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A9ED6B-F110-378B-F862-85B30D1AA3E7}"/>
              </a:ext>
            </a:extLst>
          </p:cNvPr>
          <p:cNvSpPr/>
          <p:nvPr/>
        </p:nvSpPr>
        <p:spPr>
          <a:xfrm>
            <a:off x="3325387" y="2387722"/>
            <a:ext cx="6157912" cy="36502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0282A3-B9E5-1517-43D2-6DD8324D7E50}"/>
              </a:ext>
            </a:extLst>
          </p:cNvPr>
          <p:cNvSpPr/>
          <p:nvPr/>
        </p:nvSpPr>
        <p:spPr>
          <a:xfrm>
            <a:off x="4873199" y="4883269"/>
            <a:ext cx="4304139" cy="36502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6534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CE6F-3987-B87C-81AB-3DF59B77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34C7F-4482-C476-4BF8-4D3B3FE1B45B}"/>
              </a:ext>
            </a:extLst>
          </p:cNvPr>
          <p:cNvSpPr txBox="1"/>
          <p:nvPr/>
        </p:nvSpPr>
        <p:spPr>
          <a:xfrm>
            <a:off x="4119563" y="1866900"/>
            <a:ext cx="452983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templateHtml</a:t>
            </a:r>
            <a:r>
              <a:rPr lang="fr-FR" sz="3200" dirty="0"/>
              <a:t> {{ </a:t>
            </a:r>
            <a:r>
              <a:rPr lang="fr-FR" sz="3200" dirty="0" err="1"/>
              <a:t>expr</a:t>
            </a:r>
            <a:r>
              <a:rPr lang="fr-FR" sz="3200" dirty="0"/>
              <a:t> }}</a:t>
            </a:r>
          </a:p>
          <a:p>
            <a:r>
              <a:rPr lang="fr-FR" sz="3200" dirty="0"/>
              <a:t>*</a:t>
            </a:r>
            <a:r>
              <a:rPr lang="fr-FR" sz="3200" dirty="0" err="1"/>
              <a:t>ngFor</a:t>
            </a:r>
            <a:endParaRPr lang="fr-FR" sz="3200" dirty="0"/>
          </a:p>
          <a:p>
            <a:r>
              <a:rPr lang="fr-FR" sz="3200" dirty="0"/>
              <a:t>*</a:t>
            </a:r>
            <a:r>
              <a:rPr lang="fr-FR" sz="3200" dirty="0" err="1"/>
              <a:t>ngIf</a:t>
            </a:r>
            <a:endParaRPr lang="fr-FR" sz="3200" dirty="0"/>
          </a:p>
          <a:p>
            <a:r>
              <a:rPr lang="fr-FR" sz="3200" dirty="0"/>
              <a:t>Chrome Debugger</a:t>
            </a:r>
          </a:p>
          <a:p>
            <a:r>
              <a:rPr lang="fr-FR" sz="3200" dirty="0"/>
              <a:t>@Component</a:t>
            </a:r>
          </a:p>
          <a:p>
            <a:r>
              <a:rPr lang="fr-FR" sz="3200" dirty="0"/>
              <a:t>[] .. @Input </a:t>
            </a:r>
            <a:r>
              <a:rPr lang="fr-FR" sz="3200" dirty="0" err="1"/>
              <a:t>field</a:t>
            </a:r>
            <a:r>
              <a:rPr lang="fr-FR" sz="3200" dirty="0"/>
              <a:t> </a:t>
            </a:r>
          </a:p>
          <a:p>
            <a:r>
              <a:rPr lang="fr-FR" sz="3200" dirty="0"/>
              <a:t>() .. @Output </a:t>
            </a:r>
            <a:r>
              <a:rPr lang="fr-FR" sz="3200" dirty="0" err="1"/>
              <a:t>changed</a:t>
            </a:r>
            <a:endParaRPr lang="fr-FR" sz="3200" dirty="0"/>
          </a:p>
          <a:p>
            <a:r>
              <a:rPr lang="fr-FR" sz="3200" dirty="0"/>
              <a:t>[()] .. </a:t>
            </a:r>
            <a:r>
              <a:rPr lang="fr-FR" sz="3200" dirty="0" err="1"/>
              <a:t>Bidirectional</a:t>
            </a:r>
            <a:r>
              <a:rPr lang="fr-FR" sz="3200" dirty="0"/>
              <a:t> Binding</a:t>
            </a:r>
          </a:p>
          <a:p>
            <a:r>
              <a:rPr lang="fr-FR" sz="3200" dirty="0"/>
              <a:t>router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90CD689-467D-40BA-C916-9CCE2F4CC508}"/>
              </a:ext>
            </a:extLst>
          </p:cNvPr>
          <p:cNvSpPr/>
          <p:nvPr/>
        </p:nvSpPr>
        <p:spPr>
          <a:xfrm>
            <a:off x="8386762" y="6350000"/>
            <a:ext cx="9572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E0811-C657-9274-A6B5-4FC57F658595}"/>
              </a:ext>
            </a:extLst>
          </p:cNvPr>
          <p:cNvSpPr txBox="1"/>
          <p:nvPr/>
        </p:nvSpPr>
        <p:spPr>
          <a:xfrm>
            <a:off x="9544050" y="6126490"/>
            <a:ext cx="2457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Next </a:t>
            </a:r>
            <a:r>
              <a:rPr lang="fr-FR" sz="3600" dirty="0" err="1"/>
              <a:t>steps</a:t>
            </a:r>
            <a:r>
              <a:rPr lang="fr-FR" sz="36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7723421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BC18-36C3-5AD4-3E1E-9D873517A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251936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99087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*</a:t>
            </a:r>
            <a:r>
              <a:rPr lang="fr-FR" dirty="0" err="1"/>
              <a:t>ngFor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69F628-FFD1-7FA6-1D13-33D768560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1873985"/>
            <a:ext cx="3804479" cy="45317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40EEC2-10C1-92D8-1C71-F68888FE34E1}"/>
              </a:ext>
            </a:extLst>
          </p:cNvPr>
          <p:cNvSpPr txBox="1"/>
          <p:nvPr/>
        </p:nvSpPr>
        <p:spPr>
          <a:xfrm>
            <a:off x="1452563" y="908349"/>
            <a:ext cx="3208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Expected</a:t>
            </a:r>
            <a:r>
              <a:rPr lang="fr-FR" sz="2400" dirty="0"/>
              <a:t> html …   </a:t>
            </a:r>
          </a:p>
          <a:p>
            <a:r>
              <a:rPr lang="fr-FR" sz="2400" dirty="0"/>
              <a:t>but </a:t>
            </a:r>
            <a:r>
              <a:rPr lang="fr-FR" sz="2400" dirty="0" err="1"/>
              <a:t>without</a:t>
            </a:r>
            <a:r>
              <a:rPr lang="fr-FR" sz="2400" dirty="0"/>
              <a:t> </a:t>
            </a:r>
            <a:r>
              <a:rPr lang="fr-FR" sz="2400" dirty="0" err="1"/>
              <a:t>copy&amp;paste</a:t>
            </a:r>
            <a:endParaRPr lang="fr-FR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6C33CA-0811-D353-7162-1F0C33363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588" y="2609787"/>
            <a:ext cx="5799323" cy="1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14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34CB-A1AF-D18C-FE3C-71D361F6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829595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*</a:t>
            </a:r>
            <a:r>
              <a:rPr lang="fr-FR" dirty="0" err="1"/>
              <a:t>ngFor</a:t>
            </a:r>
            <a:r>
              <a:rPr lang="fr-FR" dirty="0"/>
              <a:t>: </a:t>
            </a:r>
            <a:r>
              <a:rPr lang="fr-FR" dirty="0" err="1"/>
              <a:t>Applying</a:t>
            </a:r>
            <a:r>
              <a:rPr lang="fr-FR" dirty="0"/>
              <a:t> MVC Design Pattern : </a:t>
            </a:r>
            <a:br>
              <a:rPr lang="fr-FR" dirty="0"/>
            </a:br>
            <a:r>
              <a:rPr lang="fr-FR" dirty="0" err="1"/>
              <a:t>splitting</a:t>
            </a:r>
            <a:r>
              <a:rPr lang="fr-FR" dirty="0"/>
              <a:t> Model (</a:t>
            </a:r>
            <a:r>
              <a:rPr lang="fr-FR" dirty="0" err="1"/>
              <a:t>json</a:t>
            </a:r>
            <a:r>
              <a:rPr lang="fr-FR" dirty="0"/>
              <a:t> / javascript) – </a:t>
            </a:r>
            <a:r>
              <a:rPr lang="fr-FR" dirty="0" err="1"/>
              <a:t>View</a:t>
            </a:r>
            <a:r>
              <a:rPr lang="fr-FR" dirty="0"/>
              <a:t> (Html)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802DD-8D4F-9FFB-C5E5-273BC201D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24" y="2024063"/>
            <a:ext cx="10975031" cy="472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96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5839</TotalTime>
  <Words>1487</Words>
  <Application>Microsoft Office PowerPoint</Application>
  <PresentationFormat>Widescreen</PresentationFormat>
  <Paragraphs>281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Arial</vt:lpstr>
      <vt:lpstr>Calibri</vt:lpstr>
      <vt:lpstr>Calibri Light</vt:lpstr>
      <vt:lpstr>Symbol</vt:lpstr>
      <vt:lpstr>Office Theme</vt:lpstr>
      <vt:lpstr>Angular Demos Core Dynamic Features  {{ expr }}, *ngFor, *ngIf @Component … @Input @Output Chrome Debugger</vt:lpstr>
      <vt:lpstr>Outline</vt:lpstr>
      <vt:lpstr>Interpolating {{ expr }} in template Html</vt:lpstr>
      <vt:lpstr>Checking with Chrome debugger (F12)</vt:lpstr>
      <vt:lpstr>What if {{ fieldNotFound }} ?</vt:lpstr>
      <vt:lpstr>Demo {{ complexExpr }}</vt:lpstr>
      <vt:lpstr>Outline</vt:lpstr>
      <vt:lpstr>Demo *ngFor</vt:lpstr>
      <vt:lpstr>*ngFor: Applying MVC Design Pattern :  splitting Model (json / javascript) – View (Html)</vt:lpstr>
      <vt:lpstr>*ngFor</vt:lpstr>
      <vt:lpstr>Outline</vt:lpstr>
      <vt:lpstr>*ngIf</vt:lpstr>
      <vt:lpstr>Result *ngIf  =&gt; attribute removed, comment added</vt:lpstr>
      <vt:lpstr>*ngIf  when false =&gt; NO content</vt:lpstr>
      <vt:lpstr>*ngIf … ; else contentTemplate =&gt; ng-template</vt:lpstr>
      <vt:lpstr>How to avoid extra &lt;div&gt; on *ngIf  with multiple elements content ?</vt:lpstr>
      <vt:lpstr>Using &lt;ng-container *ngIf=..&gt;</vt:lpstr>
      <vt:lpstr>Demo *ngIf</vt:lpstr>
      <vt:lpstr>Remove &lt;!-- bindings ..comment..--&gt; ? « development» vs  « production » conf</vt:lpstr>
      <vt:lpstr>ng serve --help  ;  ng serve -c production</vt:lpstr>
      <vt:lpstr>angular.json « development» vs  « production » conf</vt:lpstr>
      <vt:lpstr>Outline</vt:lpstr>
      <vt:lpstr>@Component</vt:lpstr>
      <vt:lpstr>$ ng generate component</vt:lpstr>
      <vt:lpstr>Generated @Component code</vt:lpstr>
      <vt:lpstr>Using @Component  … similar to html « Custom Element »</vt:lpstr>
      <vt:lpstr>Short @Component declaration</vt:lpstr>
      <vt:lpstr>Short @Component declaration</vt:lpstr>
      <vt:lpstr>@Component…  ADD in @NgModule declarations: [… ] !!!</vt:lpstr>
      <vt:lpstr>Using component,  but forgetting to add in module</vt:lpstr>
      <vt:lpstr>Edit, copy&amp;paste  … file module.ts becomes unmaintainable</vt:lpstr>
      <vt:lpstr>Split declarations with array (...spreading) const</vt:lpstr>
      <vt:lpstr>Using repeated (static) components … need dynamic binding</vt:lpstr>
      <vt:lpstr>Outline</vt:lpstr>
      <vt:lpstr>Binding between components : pass values / capture changes</vt:lpstr>
      <vt:lpstr>Declare @Input() field  … then use [field]=«expr»</vt:lpstr>
      <vt:lpstr>passing parent value to child component: &lt;child [childField]=« parentValue »&gt;&lt;/child&gt;</vt:lpstr>
      <vt:lpstr>Demo One-Way binding  [childField]=« expr »</vt:lpstr>
      <vt:lpstr>Outline</vt:lpstr>
      <vt:lpstr>Using button callback: (click)=« code…»</vt:lpstr>
      <vt:lpstr>(click) using implicit parameter « $event »</vt:lpstr>
      <vt:lpstr>Click Demo … log in Chrome F12 &gt; Console</vt:lpstr>
      <vt:lpstr>$event  detail </vt:lpstr>
      <vt:lpstr>Chrome Debug breakpoint</vt:lpstr>
      <vt:lpstr>Notice .. « ng serve –c production »  =&gt; NO source « .map » code ! Can not browse to put breakpoint (obfuscated code)</vt:lpstr>
      <vt:lpstr>(click) on button is built-in … you can define your own @Output()</vt:lpstr>
      <vt:lpstr>Subscribe to @Output :  (childFieldChange)=« parentCallback ($event)»</vt:lpstr>
      <vt:lpstr>Chrome Debugger &gt; « Call Stack » (parent ts)</vt:lpstr>
      <vt:lpstr>Debugger Call Stack .. Parent caller[1] (parent html)</vt:lpstr>
      <vt:lpstr>Debugger Call Stack .. Parent[2] caller (child ts)</vt:lpstr>
      <vt:lpstr>Debugger Call Stack … Parent[3] caller (child html)</vt:lpstr>
      <vt:lpstr>() = Change binding reverse way: child -&gt; parent</vt:lpstr>
      <vt:lpstr>(Reminder) [] = One-Way data binding</vt:lpstr>
      <vt:lpstr>Outline</vt:lpstr>
      <vt:lpstr>When event is value type (string .. From Subject&lt;string&gt;) Using callback as setter method</vt:lpstr>
      <vt:lpstr>[()]  =  2-Way Data Binding</vt:lpstr>
      <vt:lpstr>2-Way Data Binding  naming Convention constraint: « field »  &lt;-&gt;  « fieldChange »  event type constraint: $event is field value</vt:lpstr>
      <vt:lpstr>Mnemonic Tips: [()]   instead of  ([])  [()] is named = « Banana Box »   … = banana inside a box</vt:lpstr>
      <vt:lpstr>[(childField)]=« parentField »</vt:lpstr>
      <vt:lpstr>[(ngModel)]  … using FormsModule</vt:lpstr>
      <vt:lpstr>Demo 2-way data binding</vt:lpstr>
      <vt:lpstr>Demo 2-way data binding</vt:lpstr>
      <vt:lpstr>Outline</vt:lpstr>
      <vt:lpstr>Routes  </vt:lpstr>
      <vt:lpstr>RouterModule.forRoute(routes)</vt:lpstr>
      <vt:lpstr>Demo Router</vt:lpstr>
      <vt:lpstr>Navigation : &lt;a routerLink=« /page »&gt;</vt:lpstr>
      <vt:lpstr>Main page =  NavBar menu  + &lt;router-outlet&gt; (+ footer)</vt:lpstr>
      <vt:lpstr>Get ActivatedRoute path &amp; param from URL</vt:lpstr>
      <vt:lpstr>Navigate to Route &amp; change param</vt:lpstr>
      <vt:lpstr>Storing data in @Service … to keep value while changing page</vt:lpstr>
      <vt:lpstr>@Injectable Service  in @Component constructor</vt:lpstr>
      <vt:lpstr>Outline</vt:lpstr>
      <vt:lpstr>Next steps…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NAUWYNCK Arnaud</dc:creator>
  <cp:lastModifiedBy>NAUWYNCK Arnaud</cp:lastModifiedBy>
  <cp:revision>54</cp:revision>
  <dcterms:created xsi:type="dcterms:W3CDTF">2023-07-09T15:07:58Z</dcterms:created>
  <dcterms:modified xsi:type="dcterms:W3CDTF">2023-07-19T12:10:16Z</dcterms:modified>
</cp:coreProperties>
</file>